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sldIdLst>
    <p:sldId id="256" r:id="rId5"/>
    <p:sldId id="257" r:id="rId6"/>
    <p:sldId id="258" r:id="rId7"/>
    <p:sldId id="259" r:id="rId8"/>
    <p:sldId id="260" r:id="rId9"/>
    <p:sldId id="261" r:id="rId10"/>
    <p:sldId id="262" r:id="rId11"/>
    <p:sldId id="263" r:id="rId12"/>
    <p:sldId id="264" r:id="rId13"/>
    <p:sldId id="265" r:id="rId14"/>
    <p:sldId id="266" r:id="rId15"/>
  </p:sldIdLst>
  <p:sldSz cx="18288000" cy="10287000"/>
  <p:notesSz cx="6858000" cy="9144000"/>
  <p:embeddedFontLst>
    <p:embeddedFont>
      <p:font typeface="Canva Sans" panose="020B0604020202020204" charset="0"/>
      <p:regular r:id="rId16"/>
    </p:embeddedFont>
    <p:embeddedFont>
      <p:font typeface="Canva Sans Bold" panose="020B0604020202020204" charset="0"/>
      <p:regular r:id="rId17"/>
    </p:embeddedFont>
    <p:embeddedFont>
      <p:font typeface="Lora" pitchFamily="2" charset="0"/>
      <p:regular r:id="rId18"/>
    </p:embeddedFont>
    <p:embeddedFont>
      <p:font typeface="Lora Bold" charset="0"/>
      <p:regular r:id="rId19"/>
    </p:embeddedFont>
    <p:embeddedFont>
      <p:font typeface="Public Sans" panose="020B0604020202020204" charset="0"/>
      <p:regular r:id="rId20"/>
    </p:embeddedFont>
    <p:embeddedFont>
      <p:font typeface="Public Sans Bold" panose="020B0604020202020204" charset="0"/>
      <p:regular r:id="rId2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70" d="100"/>
          <a:sy n="70" d="100"/>
        </p:scale>
        <p:origin x="774"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font" Target="fonts/font3.fntdata"/><Relationship Id="rId3" Type="http://schemas.openxmlformats.org/officeDocument/2006/relationships/customXml" Target="../customXml/item3.xml"/><Relationship Id="rId21" Type="http://schemas.openxmlformats.org/officeDocument/2006/relationships/font" Target="fonts/font6.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font" Target="fonts/font2.fntdata"/><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font" Target="fonts/font1.fntdata"/><Relationship Id="rId20" Type="http://schemas.openxmlformats.org/officeDocument/2006/relationships/font" Target="fonts/font5.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font" Target="fonts/font4.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7/1/2026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7.jpeg"/></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300784" y="-445005"/>
            <a:ext cx="5546693" cy="11382397"/>
            <a:chOff x="0" y="0"/>
            <a:chExt cx="1460857" cy="2997833"/>
          </a:xfrm>
        </p:grpSpPr>
        <p:sp>
          <p:nvSpPr>
            <p:cNvPr id="3" name="Freeform 3"/>
            <p:cNvSpPr/>
            <p:nvPr/>
          </p:nvSpPr>
          <p:spPr>
            <a:xfrm>
              <a:off x="0" y="0"/>
              <a:ext cx="1460857" cy="2997833"/>
            </a:xfrm>
            <a:custGeom>
              <a:avLst/>
              <a:gdLst/>
              <a:ahLst/>
              <a:cxnLst/>
              <a:rect l="l" t="t" r="r" b="b"/>
              <a:pathLst>
                <a:path w="1460857" h="2997833">
                  <a:moveTo>
                    <a:pt x="0" y="0"/>
                  </a:moveTo>
                  <a:lnTo>
                    <a:pt x="1460857" y="0"/>
                  </a:lnTo>
                  <a:lnTo>
                    <a:pt x="1460857" y="2997833"/>
                  </a:lnTo>
                  <a:lnTo>
                    <a:pt x="0" y="2997833"/>
                  </a:lnTo>
                  <a:close/>
                </a:path>
              </a:pathLst>
            </a:custGeom>
            <a:solidFill>
              <a:srgbClr val="32B558"/>
            </a:solidFill>
          </p:spPr>
          <p:txBody>
            <a:bodyPr/>
            <a:lstStyle/>
            <a:p>
              <a:endParaRPr lang="en-US"/>
            </a:p>
          </p:txBody>
        </p:sp>
        <p:sp>
          <p:nvSpPr>
            <p:cNvPr id="4" name="TextBox 4"/>
            <p:cNvSpPr txBox="1"/>
            <p:nvPr/>
          </p:nvSpPr>
          <p:spPr>
            <a:xfrm>
              <a:off x="0" y="-47625"/>
              <a:ext cx="1460857" cy="3045458"/>
            </a:xfrm>
            <a:prstGeom prst="rect">
              <a:avLst/>
            </a:prstGeom>
          </p:spPr>
          <p:txBody>
            <a:bodyPr lIns="50800" tIns="50800" rIns="50800" bIns="50800" rtlCol="0" anchor="ctr"/>
            <a:lstStyle/>
            <a:p>
              <a:pPr algn="ctr">
                <a:lnSpc>
                  <a:spcPts val="2330"/>
                </a:lnSpc>
              </a:pPr>
              <a:endParaRPr/>
            </a:p>
          </p:txBody>
        </p:sp>
      </p:grpSp>
      <p:grpSp>
        <p:nvGrpSpPr>
          <p:cNvPr id="5" name="Group 5"/>
          <p:cNvGrpSpPr/>
          <p:nvPr/>
        </p:nvGrpSpPr>
        <p:grpSpPr>
          <a:xfrm>
            <a:off x="13776404" y="-2783373"/>
            <a:ext cx="4827839" cy="6498796"/>
            <a:chOff x="0" y="0"/>
            <a:chExt cx="1271530" cy="1711617"/>
          </a:xfrm>
        </p:grpSpPr>
        <p:sp>
          <p:nvSpPr>
            <p:cNvPr id="6" name="Freeform 6"/>
            <p:cNvSpPr/>
            <p:nvPr/>
          </p:nvSpPr>
          <p:spPr>
            <a:xfrm>
              <a:off x="0" y="0"/>
              <a:ext cx="1271530" cy="1711617"/>
            </a:xfrm>
            <a:custGeom>
              <a:avLst/>
              <a:gdLst/>
              <a:ahLst/>
              <a:cxnLst/>
              <a:rect l="l" t="t" r="r" b="b"/>
              <a:pathLst>
                <a:path w="1271530" h="1711617">
                  <a:moveTo>
                    <a:pt x="0" y="0"/>
                  </a:moveTo>
                  <a:lnTo>
                    <a:pt x="1271530" y="0"/>
                  </a:lnTo>
                  <a:lnTo>
                    <a:pt x="1271530" y="1711617"/>
                  </a:lnTo>
                  <a:lnTo>
                    <a:pt x="0" y="1711617"/>
                  </a:lnTo>
                  <a:close/>
                </a:path>
              </a:pathLst>
            </a:custGeom>
            <a:solidFill>
              <a:srgbClr val="FB8240"/>
            </a:solidFill>
          </p:spPr>
          <p:txBody>
            <a:bodyPr/>
            <a:lstStyle/>
            <a:p>
              <a:endParaRPr lang="en-US"/>
            </a:p>
          </p:txBody>
        </p:sp>
        <p:sp>
          <p:nvSpPr>
            <p:cNvPr id="7" name="TextBox 7"/>
            <p:cNvSpPr txBox="1"/>
            <p:nvPr/>
          </p:nvSpPr>
          <p:spPr>
            <a:xfrm>
              <a:off x="0" y="-47625"/>
              <a:ext cx="1271530" cy="1759242"/>
            </a:xfrm>
            <a:prstGeom prst="rect">
              <a:avLst/>
            </a:prstGeom>
          </p:spPr>
          <p:txBody>
            <a:bodyPr lIns="50800" tIns="50800" rIns="50800" bIns="50800" rtlCol="0" anchor="ctr"/>
            <a:lstStyle/>
            <a:p>
              <a:pPr algn="ctr">
                <a:lnSpc>
                  <a:spcPts val="2330"/>
                </a:lnSpc>
              </a:pPr>
              <a:endParaRPr/>
            </a:p>
          </p:txBody>
        </p:sp>
      </p:grpSp>
      <p:sp>
        <p:nvSpPr>
          <p:cNvPr id="8" name="Freeform 8"/>
          <p:cNvSpPr/>
          <p:nvPr/>
        </p:nvSpPr>
        <p:spPr>
          <a:xfrm>
            <a:off x="2389481" y="754877"/>
            <a:ext cx="15370008" cy="9042997"/>
          </a:xfrm>
          <a:custGeom>
            <a:avLst/>
            <a:gdLst/>
            <a:ahLst/>
            <a:cxnLst/>
            <a:rect l="l" t="t" r="r" b="b"/>
            <a:pathLst>
              <a:path w="15370008" h="9042997">
                <a:moveTo>
                  <a:pt x="0" y="0"/>
                </a:moveTo>
                <a:lnTo>
                  <a:pt x="15370009" y="0"/>
                </a:lnTo>
                <a:lnTo>
                  <a:pt x="15370009" y="9042997"/>
                </a:lnTo>
                <a:lnTo>
                  <a:pt x="0" y="9042997"/>
                </a:lnTo>
                <a:lnTo>
                  <a:pt x="0" y="0"/>
                </a:lnTo>
                <a:close/>
              </a:path>
            </a:pathLst>
          </a:custGeom>
          <a:blipFill>
            <a:blip r:embed="rId2"/>
            <a:stretch>
              <a:fillRect/>
            </a:stretch>
          </a:blipFill>
        </p:spPr>
        <p:txBody>
          <a:bodyPr/>
          <a:lstStyle/>
          <a:p>
            <a:endParaRPr lang="en-US"/>
          </a:p>
        </p:txBody>
      </p:sp>
      <p:grpSp>
        <p:nvGrpSpPr>
          <p:cNvPr id="9" name="Group 9"/>
          <p:cNvGrpSpPr/>
          <p:nvPr/>
        </p:nvGrpSpPr>
        <p:grpSpPr>
          <a:xfrm>
            <a:off x="1028700" y="1028700"/>
            <a:ext cx="16230600" cy="8229600"/>
            <a:chOff x="0" y="0"/>
            <a:chExt cx="4274726" cy="2167467"/>
          </a:xfrm>
        </p:grpSpPr>
        <p:sp>
          <p:nvSpPr>
            <p:cNvPr id="10" name="Freeform 10"/>
            <p:cNvSpPr/>
            <p:nvPr/>
          </p:nvSpPr>
          <p:spPr>
            <a:xfrm>
              <a:off x="0" y="0"/>
              <a:ext cx="4274726" cy="2167467"/>
            </a:xfrm>
            <a:custGeom>
              <a:avLst/>
              <a:gdLst/>
              <a:ahLst/>
              <a:cxnLst/>
              <a:rect l="l" t="t" r="r" b="b"/>
              <a:pathLst>
                <a:path w="4274726" h="2167467">
                  <a:moveTo>
                    <a:pt x="0" y="0"/>
                  </a:moveTo>
                  <a:lnTo>
                    <a:pt x="4274726" y="0"/>
                  </a:lnTo>
                  <a:lnTo>
                    <a:pt x="4274726" y="2167467"/>
                  </a:lnTo>
                  <a:lnTo>
                    <a:pt x="0" y="2167467"/>
                  </a:lnTo>
                  <a:close/>
                </a:path>
              </a:pathLst>
            </a:custGeom>
            <a:solidFill>
              <a:srgbClr val="FFFFFF"/>
            </a:solidFill>
          </p:spPr>
          <p:txBody>
            <a:bodyPr/>
            <a:lstStyle/>
            <a:p>
              <a:endParaRPr lang="en-US"/>
            </a:p>
          </p:txBody>
        </p:sp>
        <p:sp>
          <p:nvSpPr>
            <p:cNvPr id="11" name="TextBox 11"/>
            <p:cNvSpPr txBox="1"/>
            <p:nvPr/>
          </p:nvSpPr>
          <p:spPr>
            <a:xfrm>
              <a:off x="0" y="-47625"/>
              <a:ext cx="4274726" cy="2215092"/>
            </a:xfrm>
            <a:prstGeom prst="rect">
              <a:avLst/>
            </a:prstGeom>
          </p:spPr>
          <p:txBody>
            <a:bodyPr lIns="50800" tIns="50800" rIns="50800" bIns="50800" rtlCol="0" anchor="ctr"/>
            <a:lstStyle/>
            <a:p>
              <a:pPr algn="ctr">
                <a:lnSpc>
                  <a:spcPts val="2330"/>
                </a:lnSpc>
              </a:pPr>
              <a:endParaRPr/>
            </a:p>
          </p:txBody>
        </p:sp>
      </p:grpSp>
      <p:grpSp>
        <p:nvGrpSpPr>
          <p:cNvPr id="12" name="Group 12"/>
          <p:cNvGrpSpPr/>
          <p:nvPr/>
        </p:nvGrpSpPr>
        <p:grpSpPr>
          <a:xfrm>
            <a:off x="1028700" y="1028700"/>
            <a:ext cx="7589038" cy="1144748"/>
            <a:chOff x="0" y="0"/>
            <a:chExt cx="1998759" cy="301497"/>
          </a:xfrm>
        </p:grpSpPr>
        <p:sp>
          <p:nvSpPr>
            <p:cNvPr id="13" name="Freeform 13"/>
            <p:cNvSpPr/>
            <p:nvPr/>
          </p:nvSpPr>
          <p:spPr>
            <a:xfrm>
              <a:off x="0" y="0"/>
              <a:ext cx="1998759" cy="301497"/>
            </a:xfrm>
            <a:custGeom>
              <a:avLst/>
              <a:gdLst/>
              <a:ahLst/>
              <a:cxnLst/>
              <a:rect l="l" t="t" r="r" b="b"/>
              <a:pathLst>
                <a:path w="1998759" h="301497">
                  <a:moveTo>
                    <a:pt x="0" y="0"/>
                  </a:moveTo>
                  <a:lnTo>
                    <a:pt x="1998759" y="0"/>
                  </a:lnTo>
                  <a:lnTo>
                    <a:pt x="1998759" y="301497"/>
                  </a:lnTo>
                  <a:lnTo>
                    <a:pt x="0" y="301497"/>
                  </a:lnTo>
                  <a:close/>
                </a:path>
              </a:pathLst>
            </a:custGeom>
            <a:solidFill>
              <a:srgbClr val="08A4CA"/>
            </a:solidFill>
          </p:spPr>
          <p:txBody>
            <a:bodyPr/>
            <a:lstStyle/>
            <a:p>
              <a:endParaRPr lang="en-US"/>
            </a:p>
          </p:txBody>
        </p:sp>
        <p:sp>
          <p:nvSpPr>
            <p:cNvPr id="14" name="TextBox 14"/>
            <p:cNvSpPr txBox="1"/>
            <p:nvPr/>
          </p:nvSpPr>
          <p:spPr>
            <a:xfrm>
              <a:off x="0" y="-38100"/>
              <a:ext cx="1998759" cy="339597"/>
            </a:xfrm>
            <a:prstGeom prst="rect">
              <a:avLst/>
            </a:prstGeom>
          </p:spPr>
          <p:txBody>
            <a:bodyPr lIns="50800" tIns="50800" rIns="50800" bIns="50800" rtlCol="0" anchor="ctr"/>
            <a:lstStyle/>
            <a:p>
              <a:pPr algn="ctr">
                <a:lnSpc>
                  <a:spcPts val="2659"/>
                </a:lnSpc>
              </a:pPr>
              <a:endParaRPr/>
            </a:p>
          </p:txBody>
        </p:sp>
      </p:grpSp>
      <p:sp>
        <p:nvSpPr>
          <p:cNvPr id="15" name="Freeform 15"/>
          <p:cNvSpPr/>
          <p:nvPr/>
        </p:nvSpPr>
        <p:spPr>
          <a:xfrm>
            <a:off x="4819952" y="1601074"/>
            <a:ext cx="10509067" cy="7881801"/>
          </a:xfrm>
          <a:custGeom>
            <a:avLst/>
            <a:gdLst/>
            <a:ahLst/>
            <a:cxnLst/>
            <a:rect l="l" t="t" r="r" b="b"/>
            <a:pathLst>
              <a:path w="10509067" h="7881801">
                <a:moveTo>
                  <a:pt x="0" y="0"/>
                </a:moveTo>
                <a:lnTo>
                  <a:pt x="10509067" y="0"/>
                </a:lnTo>
                <a:lnTo>
                  <a:pt x="10509067" y="7881801"/>
                </a:lnTo>
                <a:lnTo>
                  <a:pt x="0" y="7881801"/>
                </a:lnTo>
                <a:lnTo>
                  <a:pt x="0" y="0"/>
                </a:lnTo>
                <a:close/>
              </a:path>
            </a:pathLst>
          </a:custGeom>
          <a:blipFill>
            <a:blip r:embed="rId3"/>
            <a:stretch>
              <a:fillRect/>
            </a:stretch>
          </a:blipFill>
        </p:spPr>
        <p:txBody>
          <a:bodyPr/>
          <a:lstStyle/>
          <a:p>
            <a:endParaRPr lang="en-US"/>
          </a:p>
        </p:txBody>
      </p:sp>
      <p:sp>
        <p:nvSpPr>
          <p:cNvPr id="16" name="TextBox 16"/>
          <p:cNvSpPr txBox="1"/>
          <p:nvPr/>
        </p:nvSpPr>
        <p:spPr>
          <a:xfrm>
            <a:off x="2028797" y="1098756"/>
            <a:ext cx="5588843" cy="1074692"/>
          </a:xfrm>
          <a:prstGeom prst="rect">
            <a:avLst/>
          </a:prstGeom>
        </p:spPr>
        <p:txBody>
          <a:bodyPr lIns="0" tIns="0" rIns="0" bIns="0" rtlCol="0" anchor="t">
            <a:spAutoFit/>
          </a:bodyPr>
          <a:lstStyle/>
          <a:p>
            <a:pPr algn="ctr">
              <a:lnSpc>
                <a:spcPts val="4289"/>
              </a:lnSpc>
            </a:pPr>
            <a:r>
              <a:rPr lang="en-US" sz="3064" b="1">
                <a:solidFill>
                  <a:srgbClr val="FFFFFF"/>
                </a:solidFill>
                <a:latin typeface="Public Sans Bold"/>
                <a:ea typeface="Public Sans Bold"/>
                <a:cs typeface="Public Sans Bold"/>
                <a:sym typeface="Public Sans Bold"/>
              </a:rPr>
              <a:t>July 2026 </a:t>
            </a:r>
          </a:p>
          <a:p>
            <a:pPr algn="ctr">
              <a:lnSpc>
                <a:spcPts val="4289"/>
              </a:lnSpc>
              <a:spcBef>
                <a:spcPct val="0"/>
              </a:spcBef>
            </a:pPr>
            <a:r>
              <a:rPr lang="en-US" sz="3064" b="1">
                <a:solidFill>
                  <a:srgbClr val="FFFFFF"/>
                </a:solidFill>
                <a:latin typeface="Public Sans Bold"/>
                <a:ea typeface="Public Sans Bold"/>
                <a:cs typeface="Public Sans Bold"/>
                <a:sym typeface="Public Sans Bold"/>
              </a:rPr>
              <a:t>Advisory Council Meeting</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300784" y="-445005"/>
            <a:ext cx="5546693" cy="11382397"/>
            <a:chOff x="0" y="0"/>
            <a:chExt cx="1460857" cy="2997833"/>
          </a:xfrm>
        </p:grpSpPr>
        <p:sp>
          <p:nvSpPr>
            <p:cNvPr id="3" name="Freeform 3"/>
            <p:cNvSpPr/>
            <p:nvPr/>
          </p:nvSpPr>
          <p:spPr>
            <a:xfrm>
              <a:off x="0" y="0"/>
              <a:ext cx="1460857" cy="2997833"/>
            </a:xfrm>
            <a:custGeom>
              <a:avLst/>
              <a:gdLst/>
              <a:ahLst/>
              <a:cxnLst/>
              <a:rect l="l" t="t" r="r" b="b"/>
              <a:pathLst>
                <a:path w="1460857" h="2997833">
                  <a:moveTo>
                    <a:pt x="0" y="0"/>
                  </a:moveTo>
                  <a:lnTo>
                    <a:pt x="1460857" y="0"/>
                  </a:lnTo>
                  <a:lnTo>
                    <a:pt x="1460857" y="2997833"/>
                  </a:lnTo>
                  <a:lnTo>
                    <a:pt x="0" y="2997833"/>
                  </a:lnTo>
                  <a:close/>
                </a:path>
              </a:pathLst>
            </a:custGeom>
            <a:solidFill>
              <a:srgbClr val="32B558"/>
            </a:solidFill>
          </p:spPr>
          <p:txBody>
            <a:bodyPr/>
            <a:lstStyle/>
            <a:p>
              <a:endParaRPr lang="en-US"/>
            </a:p>
          </p:txBody>
        </p:sp>
        <p:sp>
          <p:nvSpPr>
            <p:cNvPr id="4" name="TextBox 4"/>
            <p:cNvSpPr txBox="1"/>
            <p:nvPr/>
          </p:nvSpPr>
          <p:spPr>
            <a:xfrm>
              <a:off x="0" y="-47625"/>
              <a:ext cx="1460857" cy="3045458"/>
            </a:xfrm>
            <a:prstGeom prst="rect">
              <a:avLst/>
            </a:prstGeom>
          </p:spPr>
          <p:txBody>
            <a:bodyPr lIns="50800" tIns="50800" rIns="50800" bIns="50800" rtlCol="0" anchor="ctr"/>
            <a:lstStyle/>
            <a:p>
              <a:pPr algn="ctr">
                <a:lnSpc>
                  <a:spcPts val="2330"/>
                </a:lnSpc>
              </a:pPr>
              <a:endParaRPr/>
            </a:p>
          </p:txBody>
        </p:sp>
      </p:grpSp>
      <p:grpSp>
        <p:nvGrpSpPr>
          <p:cNvPr id="5" name="Group 5"/>
          <p:cNvGrpSpPr/>
          <p:nvPr/>
        </p:nvGrpSpPr>
        <p:grpSpPr>
          <a:xfrm>
            <a:off x="13776404" y="-2783373"/>
            <a:ext cx="4827839" cy="6498796"/>
            <a:chOff x="0" y="0"/>
            <a:chExt cx="1271530" cy="1711617"/>
          </a:xfrm>
        </p:grpSpPr>
        <p:sp>
          <p:nvSpPr>
            <p:cNvPr id="6" name="Freeform 6"/>
            <p:cNvSpPr/>
            <p:nvPr/>
          </p:nvSpPr>
          <p:spPr>
            <a:xfrm>
              <a:off x="0" y="0"/>
              <a:ext cx="1271530" cy="1711617"/>
            </a:xfrm>
            <a:custGeom>
              <a:avLst/>
              <a:gdLst/>
              <a:ahLst/>
              <a:cxnLst/>
              <a:rect l="l" t="t" r="r" b="b"/>
              <a:pathLst>
                <a:path w="1271530" h="1711617">
                  <a:moveTo>
                    <a:pt x="0" y="0"/>
                  </a:moveTo>
                  <a:lnTo>
                    <a:pt x="1271530" y="0"/>
                  </a:lnTo>
                  <a:lnTo>
                    <a:pt x="1271530" y="1711617"/>
                  </a:lnTo>
                  <a:lnTo>
                    <a:pt x="0" y="1711617"/>
                  </a:lnTo>
                  <a:close/>
                </a:path>
              </a:pathLst>
            </a:custGeom>
            <a:solidFill>
              <a:srgbClr val="FB8240"/>
            </a:solidFill>
          </p:spPr>
          <p:txBody>
            <a:bodyPr/>
            <a:lstStyle/>
            <a:p>
              <a:endParaRPr lang="en-US"/>
            </a:p>
          </p:txBody>
        </p:sp>
        <p:sp>
          <p:nvSpPr>
            <p:cNvPr id="7" name="TextBox 7"/>
            <p:cNvSpPr txBox="1"/>
            <p:nvPr/>
          </p:nvSpPr>
          <p:spPr>
            <a:xfrm>
              <a:off x="0" y="-47625"/>
              <a:ext cx="1271530" cy="1759242"/>
            </a:xfrm>
            <a:prstGeom prst="rect">
              <a:avLst/>
            </a:prstGeom>
          </p:spPr>
          <p:txBody>
            <a:bodyPr lIns="50800" tIns="50800" rIns="50800" bIns="50800" rtlCol="0" anchor="ctr"/>
            <a:lstStyle/>
            <a:p>
              <a:pPr algn="ctr">
                <a:lnSpc>
                  <a:spcPts val="2330"/>
                </a:lnSpc>
              </a:pPr>
              <a:endParaRPr/>
            </a:p>
          </p:txBody>
        </p:sp>
      </p:grpSp>
      <p:sp>
        <p:nvSpPr>
          <p:cNvPr id="8" name="Freeform 8"/>
          <p:cNvSpPr/>
          <p:nvPr/>
        </p:nvSpPr>
        <p:spPr>
          <a:xfrm>
            <a:off x="2389481" y="754877"/>
            <a:ext cx="15370008" cy="9042997"/>
          </a:xfrm>
          <a:custGeom>
            <a:avLst/>
            <a:gdLst/>
            <a:ahLst/>
            <a:cxnLst/>
            <a:rect l="l" t="t" r="r" b="b"/>
            <a:pathLst>
              <a:path w="15370008" h="9042997">
                <a:moveTo>
                  <a:pt x="0" y="0"/>
                </a:moveTo>
                <a:lnTo>
                  <a:pt x="15370009" y="0"/>
                </a:lnTo>
                <a:lnTo>
                  <a:pt x="15370009" y="9042997"/>
                </a:lnTo>
                <a:lnTo>
                  <a:pt x="0" y="9042997"/>
                </a:lnTo>
                <a:lnTo>
                  <a:pt x="0" y="0"/>
                </a:lnTo>
                <a:close/>
              </a:path>
            </a:pathLst>
          </a:custGeom>
          <a:blipFill>
            <a:blip r:embed="rId2"/>
            <a:stretch>
              <a:fillRect/>
            </a:stretch>
          </a:blipFill>
        </p:spPr>
        <p:txBody>
          <a:bodyPr/>
          <a:lstStyle/>
          <a:p>
            <a:endParaRPr lang="en-US"/>
          </a:p>
        </p:txBody>
      </p:sp>
      <p:grpSp>
        <p:nvGrpSpPr>
          <p:cNvPr id="9" name="Group 9"/>
          <p:cNvGrpSpPr/>
          <p:nvPr/>
        </p:nvGrpSpPr>
        <p:grpSpPr>
          <a:xfrm>
            <a:off x="1028700" y="1028700"/>
            <a:ext cx="16230600" cy="8229600"/>
            <a:chOff x="0" y="0"/>
            <a:chExt cx="4274726" cy="2167467"/>
          </a:xfrm>
        </p:grpSpPr>
        <p:sp>
          <p:nvSpPr>
            <p:cNvPr id="10" name="Freeform 10"/>
            <p:cNvSpPr/>
            <p:nvPr/>
          </p:nvSpPr>
          <p:spPr>
            <a:xfrm>
              <a:off x="0" y="0"/>
              <a:ext cx="4274726" cy="2167467"/>
            </a:xfrm>
            <a:custGeom>
              <a:avLst/>
              <a:gdLst/>
              <a:ahLst/>
              <a:cxnLst/>
              <a:rect l="l" t="t" r="r" b="b"/>
              <a:pathLst>
                <a:path w="4274726" h="2167467">
                  <a:moveTo>
                    <a:pt x="0" y="0"/>
                  </a:moveTo>
                  <a:lnTo>
                    <a:pt x="4274726" y="0"/>
                  </a:lnTo>
                  <a:lnTo>
                    <a:pt x="4274726" y="2167467"/>
                  </a:lnTo>
                  <a:lnTo>
                    <a:pt x="0" y="2167467"/>
                  </a:lnTo>
                  <a:close/>
                </a:path>
              </a:pathLst>
            </a:custGeom>
            <a:solidFill>
              <a:srgbClr val="FFFFFF"/>
            </a:solidFill>
          </p:spPr>
          <p:txBody>
            <a:bodyPr/>
            <a:lstStyle/>
            <a:p>
              <a:endParaRPr lang="en-US"/>
            </a:p>
          </p:txBody>
        </p:sp>
        <p:sp>
          <p:nvSpPr>
            <p:cNvPr id="11" name="TextBox 11"/>
            <p:cNvSpPr txBox="1"/>
            <p:nvPr/>
          </p:nvSpPr>
          <p:spPr>
            <a:xfrm>
              <a:off x="0" y="-47625"/>
              <a:ext cx="4274726" cy="2215092"/>
            </a:xfrm>
            <a:prstGeom prst="rect">
              <a:avLst/>
            </a:prstGeom>
          </p:spPr>
          <p:txBody>
            <a:bodyPr lIns="50800" tIns="50800" rIns="50800" bIns="50800" rtlCol="0" anchor="ctr"/>
            <a:lstStyle/>
            <a:p>
              <a:pPr algn="ctr">
                <a:lnSpc>
                  <a:spcPts val="2330"/>
                </a:lnSpc>
              </a:pPr>
              <a:endParaRPr/>
            </a:p>
          </p:txBody>
        </p:sp>
      </p:grpSp>
      <p:grpSp>
        <p:nvGrpSpPr>
          <p:cNvPr id="12" name="Group 12"/>
          <p:cNvGrpSpPr/>
          <p:nvPr/>
        </p:nvGrpSpPr>
        <p:grpSpPr>
          <a:xfrm>
            <a:off x="1028700" y="1028700"/>
            <a:ext cx="7589038" cy="1144748"/>
            <a:chOff x="0" y="0"/>
            <a:chExt cx="1998759" cy="301497"/>
          </a:xfrm>
        </p:grpSpPr>
        <p:sp>
          <p:nvSpPr>
            <p:cNvPr id="13" name="Freeform 13"/>
            <p:cNvSpPr/>
            <p:nvPr/>
          </p:nvSpPr>
          <p:spPr>
            <a:xfrm>
              <a:off x="0" y="0"/>
              <a:ext cx="1998759" cy="301497"/>
            </a:xfrm>
            <a:custGeom>
              <a:avLst/>
              <a:gdLst/>
              <a:ahLst/>
              <a:cxnLst/>
              <a:rect l="l" t="t" r="r" b="b"/>
              <a:pathLst>
                <a:path w="1998759" h="301497">
                  <a:moveTo>
                    <a:pt x="0" y="0"/>
                  </a:moveTo>
                  <a:lnTo>
                    <a:pt x="1998759" y="0"/>
                  </a:lnTo>
                  <a:lnTo>
                    <a:pt x="1998759" y="301497"/>
                  </a:lnTo>
                  <a:lnTo>
                    <a:pt x="0" y="301497"/>
                  </a:lnTo>
                  <a:close/>
                </a:path>
              </a:pathLst>
            </a:custGeom>
            <a:solidFill>
              <a:srgbClr val="08A4CA"/>
            </a:solidFill>
          </p:spPr>
          <p:txBody>
            <a:bodyPr/>
            <a:lstStyle/>
            <a:p>
              <a:endParaRPr lang="en-US"/>
            </a:p>
          </p:txBody>
        </p:sp>
        <p:sp>
          <p:nvSpPr>
            <p:cNvPr id="14" name="TextBox 14"/>
            <p:cNvSpPr txBox="1"/>
            <p:nvPr/>
          </p:nvSpPr>
          <p:spPr>
            <a:xfrm>
              <a:off x="0" y="-38100"/>
              <a:ext cx="1998759" cy="339597"/>
            </a:xfrm>
            <a:prstGeom prst="rect">
              <a:avLst/>
            </a:prstGeom>
          </p:spPr>
          <p:txBody>
            <a:bodyPr lIns="50800" tIns="50800" rIns="50800" bIns="50800" rtlCol="0" anchor="ctr"/>
            <a:lstStyle/>
            <a:p>
              <a:pPr algn="ctr">
                <a:lnSpc>
                  <a:spcPts val="2659"/>
                </a:lnSpc>
              </a:pPr>
              <a:endParaRPr/>
            </a:p>
          </p:txBody>
        </p:sp>
      </p:grpSp>
      <p:sp>
        <p:nvSpPr>
          <p:cNvPr id="15" name="Freeform 15"/>
          <p:cNvSpPr/>
          <p:nvPr/>
        </p:nvSpPr>
        <p:spPr>
          <a:xfrm>
            <a:off x="2201029" y="4825046"/>
            <a:ext cx="6183866" cy="4230272"/>
          </a:xfrm>
          <a:custGeom>
            <a:avLst/>
            <a:gdLst/>
            <a:ahLst/>
            <a:cxnLst/>
            <a:rect l="l" t="t" r="r" b="b"/>
            <a:pathLst>
              <a:path w="6183866" h="4230272">
                <a:moveTo>
                  <a:pt x="0" y="0"/>
                </a:moveTo>
                <a:lnTo>
                  <a:pt x="6183867" y="0"/>
                </a:lnTo>
                <a:lnTo>
                  <a:pt x="6183867" y="4230272"/>
                </a:lnTo>
                <a:lnTo>
                  <a:pt x="0" y="4230272"/>
                </a:lnTo>
                <a:lnTo>
                  <a:pt x="0" y="0"/>
                </a:lnTo>
                <a:close/>
              </a:path>
            </a:pathLst>
          </a:custGeom>
          <a:blipFill>
            <a:blip r:embed="rId3"/>
            <a:stretch>
              <a:fillRect/>
            </a:stretch>
          </a:blipFill>
        </p:spPr>
        <p:txBody>
          <a:bodyPr/>
          <a:lstStyle/>
          <a:p>
            <a:endParaRPr lang="en-US"/>
          </a:p>
        </p:txBody>
      </p:sp>
      <p:sp>
        <p:nvSpPr>
          <p:cNvPr id="16" name="Freeform 16"/>
          <p:cNvSpPr/>
          <p:nvPr/>
        </p:nvSpPr>
        <p:spPr>
          <a:xfrm>
            <a:off x="1217774" y="2325083"/>
            <a:ext cx="4314237" cy="2951292"/>
          </a:xfrm>
          <a:custGeom>
            <a:avLst/>
            <a:gdLst/>
            <a:ahLst/>
            <a:cxnLst/>
            <a:rect l="l" t="t" r="r" b="b"/>
            <a:pathLst>
              <a:path w="4314237" h="2951292">
                <a:moveTo>
                  <a:pt x="0" y="0"/>
                </a:moveTo>
                <a:lnTo>
                  <a:pt x="4314238" y="0"/>
                </a:lnTo>
                <a:lnTo>
                  <a:pt x="4314238" y="2951292"/>
                </a:lnTo>
                <a:lnTo>
                  <a:pt x="0" y="2951292"/>
                </a:lnTo>
                <a:lnTo>
                  <a:pt x="0" y="0"/>
                </a:lnTo>
                <a:close/>
              </a:path>
            </a:pathLst>
          </a:custGeom>
          <a:blipFill>
            <a:blip r:embed="rId4"/>
            <a:stretch>
              <a:fillRect/>
            </a:stretch>
          </a:blipFill>
        </p:spPr>
        <p:txBody>
          <a:bodyPr/>
          <a:lstStyle/>
          <a:p>
            <a:endParaRPr lang="en-US"/>
          </a:p>
        </p:txBody>
      </p:sp>
      <p:sp>
        <p:nvSpPr>
          <p:cNvPr id="17" name="TextBox 17"/>
          <p:cNvSpPr txBox="1"/>
          <p:nvPr/>
        </p:nvSpPr>
        <p:spPr>
          <a:xfrm>
            <a:off x="6559690" y="2652840"/>
            <a:ext cx="7603504" cy="1147889"/>
          </a:xfrm>
          <a:prstGeom prst="rect">
            <a:avLst/>
          </a:prstGeom>
        </p:spPr>
        <p:txBody>
          <a:bodyPr lIns="0" tIns="0" rIns="0" bIns="0" rtlCol="0" anchor="t">
            <a:spAutoFit/>
          </a:bodyPr>
          <a:lstStyle/>
          <a:p>
            <a:pPr algn="ctr">
              <a:lnSpc>
                <a:spcPts val="4554"/>
              </a:lnSpc>
            </a:pPr>
            <a:r>
              <a:rPr lang="en-US" sz="3253" b="1">
                <a:solidFill>
                  <a:srgbClr val="000000"/>
                </a:solidFill>
                <a:latin typeface="Public Sans Bold"/>
                <a:ea typeface="Public Sans Bold"/>
                <a:cs typeface="Public Sans Bold"/>
                <a:sym typeface="Public Sans Bold"/>
              </a:rPr>
              <a:t>Featured In-Kind donation</a:t>
            </a:r>
          </a:p>
          <a:p>
            <a:pPr algn="ctr">
              <a:lnSpc>
                <a:spcPts val="4554"/>
              </a:lnSpc>
              <a:spcBef>
                <a:spcPct val="0"/>
              </a:spcBef>
            </a:pPr>
            <a:r>
              <a:rPr lang="en-US" sz="3253" b="1">
                <a:solidFill>
                  <a:srgbClr val="000000"/>
                </a:solidFill>
                <a:latin typeface="Public Sans Bold"/>
                <a:ea typeface="Public Sans Bold"/>
                <a:cs typeface="Public Sans Bold"/>
                <a:sym typeface="Public Sans Bold"/>
              </a:rPr>
              <a:t>Grand Cayman Getaway</a:t>
            </a:r>
          </a:p>
        </p:txBody>
      </p:sp>
      <p:sp>
        <p:nvSpPr>
          <p:cNvPr id="18" name="TextBox 18"/>
          <p:cNvSpPr txBox="1"/>
          <p:nvPr/>
        </p:nvSpPr>
        <p:spPr>
          <a:xfrm>
            <a:off x="8714045" y="4140451"/>
            <a:ext cx="7846956" cy="4601482"/>
          </a:xfrm>
          <a:prstGeom prst="rect">
            <a:avLst/>
          </a:prstGeom>
        </p:spPr>
        <p:txBody>
          <a:bodyPr lIns="0" tIns="0" rIns="0" bIns="0" rtlCol="0" anchor="t">
            <a:spAutoFit/>
          </a:bodyPr>
          <a:lstStyle/>
          <a:p>
            <a:pPr algn="ctr">
              <a:lnSpc>
                <a:spcPts val="2610"/>
              </a:lnSpc>
            </a:pPr>
            <a:r>
              <a:rPr lang="en-US" sz="1864">
                <a:solidFill>
                  <a:srgbClr val="000000"/>
                </a:solidFill>
                <a:latin typeface="Public Sans"/>
                <a:ea typeface="Public Sans"/>
                <a:cs typeface="Public Sans"/>
                <a:sym typeface="Public Sans"/>
              </a:rPr>
              <a:t>Thanks to Judge Jirotka, we are honored to announce that he has graciously donated a week long stay in a garden-view condo that sleeps 4. This will be included in our day of fundraising efforts via auction. </a:t>
            </a:r>
          </a:p>
          <a:p>
            <a:pPr algn="ctr">
              <a:lnSpc>
                <a:spcPts val="2610"/>
              </a:lnSpc>
            </a:pPr>
            <a:endParaRPr lang="en-US" sz="1864">
              <a:solidFill>
                <a:srgbClr val="000000"/>
              </a:solidFill>
              <a:latin typeface="Public Sans"/>
              <a:ea typeface="Public Sans"/>
              <a:cs typeface="Public Sans"/>
              <a:sym typeface="Public Sans"/>
            </a:endParaRPr>
          </a:p>
          <a:p>
            <a:pPr algn="ctr">
              <a:lnSpc>
                <a:spcPts val="2610"/>
              </a:lnSpc>
            </a:pPr>
            <a:r>
              <a:rPr lang="en-US" sz="1864">
                <a:solidFill>
                  <a:srgbClr val="000000"/>
                </a:solidFill>
                <a:latin typeface="Public Sans"/>
                <a:ea typeface="Public Sans"/>
                <a:cs typeface="Public Sans"/>
                <a:sym typeface="Public Sans"/>
              </a:rPr>
              <a:t>We are looking to make this an incredible package offering for our attendees to include gift cards for airfare or a dining certificate from a local restaurant close to the condo location.</a:t>
            </a:r>
            <a:r>
              <a:rPr lang="en-US" sz="1864" b="1">
                <a:solidFill>
                  <a:srgbClr val="000000"/>
                </a:solidFill>
                <a:latin typeface="Public Sans Bold"/>
                <a:ea typeface="Public Sans Bold"/>
                <a:cs typeface="Public Sans Bold"/>
                <a:sym typeface="Public Sans Bold"/>
              </a:rPr>
              <a:t> </a:t>
            </a:r>
          </a:p>
          <a:p>
            <a:pPr algn="ctr">
              <a:lnSpc>
                <a:spcPts val="2610"/>
              </a:lnSpc>
            </a:pPr>
            <a:endParaRPr lang="en-US" sz="1864" b="1">
              <a:solidFill>
                <a:srgbClr val="000000"/>
              </a:solidFill>
              <a:latin typeface="Public Sans Bold"/>
              <a:ea typeface="Public Sans Bold"/>
              <a:cs typeface="Public Sans Bold"/>
              <a:sym typeface="Public Sans Bold"/>
            </a:endParaRPr>
          </a:p>
          <a:p>
            <a:pPr algn="ctr">
              <a:lnSpc>
                <a:spcPts val="3170"/>
              </a:lnSpc>
            </a:pPr>
            <a:r>
              <a:rPr lang="en-US" sz="2264" b="1">
                <a:solidFill>
                  <a:srgbClr val="000000"/>
                </a:solidFill>
                <a:latin typeface="Public Sans Bold"/>
                <a:ea typeface="Public Sans Bold"/>
                <a:cs typeface="Public Sans Bold"/>
                <a:sym typeface="Public Sans Bold"/>
              </a:rPr>
              <a:t>Additional in-kind support is needed and greatly appreciated!</a:t>
            </a:r>
          </a:p>
          <a:p>
            <a:pPr algn="ctr">
              <a:lnSpc>
                <a:spcPts val="2610"/>
              </a:lnSpc>
            </a:pPr>
            <a:endParaRPr lang="en-US" sz="2264" b="1">
              <a:solidFill>
                <a:srgbClr val="000000"/>
              </a:solidFill>
              <a:latin typeface="Public Sans Bold"/>
              <a:ea typeface="Public Sans Bold"/>
              <a:cs typeface="Public Sans Bold"/>
              <a:sym typeface="Public Sans Bold"/>
            </a:endParaRPr>
          </a:p>
          <a:p>
            <a:pPr algn="ctr">
              <a:lnSpc>
                <a:spcPts val="3590"/>
              </a:lnSpc>
              <a:spcBef>
                <a:spcPct val="0"/>
              </a:spcBef>
            </a:pPr>
            <a:r>
              <a:rPr lang="en-US" sz="2564" b="1" u="sng">
                <a:solidFill>
                  <a:srgbClr val="000000"/>
                </a:solidFill>
                <a:latin typeface="Public Sans Bold"/>
                <a:ea typeface="Public Sans Bold"/>
                <a:cs typeface="Public Sans Bold"/>
                <a:sym typeface="Public Sans Bold"/>
              </a:rPr>
              <a:t>Deadline to receive print recognition in 2026 Luncheon Program is July 27,2026</a:t>
            </a:r>
          </a:p>
        </p:txBody>
      </p:sp>
      <p:sp>
        <p:nvSpPr>
          <p:cNvPr id="19" name="TextBox 19"/>
          <p:cNvSpPr txBox="1"/>
          <p:nvPr/>
        </p:nvSpPr>
        <p:spPr>
          <a:xfrm>
            <a:off x="2028797" y="1098756"/>
            <a:ext cx="5588843" cy="1074692"/>
          </a:xfrm>
          <a:prstGeom prst="rect">
            <a:avLst/>
          </a:prstGeom>
        </p:spPr>
        <p:txBody>
          <a:bodyPr lIns="0" tIns="0" rIns="0" bIns="0" rtlCol="0" anchor="t">
            <a:spAutoFit/>
          </a:bodyPr>
          <a:lstStyle/>
          <a:p>
            <a:pPr algn="ctr">
              <a:lnSpc>
                <a:spcPts val="4289"/>
              </a:lnSpc>
            </a:pPr>
            <a:r>
              <a:rPr lang="en-US" sz="3064" b="1">
                <a:solidFill>
                  <a:srgbClr val="FFFFFF"/>
                </a:solidFill>
                <a:latin typeface="Public Sans Bold"/>
                <a:ea typeface="Public Sans Bold"/>
                <a:cs typeface="Public Sans Bold"/>
                <a:sym typeface="Public Sans Bold"/>
              </a:rPr>
              <a:t>July 2026 </a:t>
            </a:r>
          </a:p>
          <a:p>
            <a:pPr algn="ctr">
              <a:lnSpc>
                <a:spcPts val="4289"/>
              </a:lnSpc>
              <a:spcBef>
                <a:spcPct val="0"/>
              </a:spcBef>
            </a:pPr>
            <a:r>
              <a:rPr lang="en-US" sz="3064" b="1">
                <a:solidFill>
                  <a:srgbClr val="FFFFFF"/>
                </a:solidFill>
                <a:latin typeface="Public Sans Bold"/>
                <a:ea typeface="Public Sans Bold"/>
                <a:cs typeface="Public Sans Bold"/>
                <a:sym typeface="Public Sans Bold"/>
              </a:rPr>
              <a:t>Advisory Council Meeting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300784" y="-445005"/>
            <a:ext cx="5546693" cy="11382397"/>
            <a:chOff x="0" y="0"/>
            <a:chExt cx="1460857" cy="2997833"/>
          </a:xfrm>
        </p:grpSpPr>
        <p:sp>
          <p:nvSpPr>
            <p:cNvPr id="3" name="Freeform 3"/>
            <p:cNvSpPr/>
            <p:nvPr/>
          </p:nvSpPr>
          <p:spPr>
            <a:xfrm>
              <a:off x="0" y="0"/>
              <a:ext cx="1460857" cy="2997833"/>
            </a:xfrm>
            <a:custGeom>
              <a:avLst/>
              <a:gdLst/>
              <a:ahLst/>
              <a:cxnLst/>
              <a:rect l="l" t="t" r="r" b="b"/>
              <a:pathLst>
                <a:path w="1460857" h="2997833">
                  <a:moveTo>
                    <a:pt x="0" y="0"/>
                  </a:moveTo>
                  <a:lnTo>
                    <a:pt x="1460857" y="0"/>
                  </a:lnTo>
                  <a:lnTo>
                    <a:pt x="1460857" y="2997833"/>
                  </a:lnTo>
                  <a:lnTo>
                    <a:pt x="0" y="2997833"/>
                  </a:lnTo>
                  <a:close/>
                </a:path>
              </a:pathLst>
            </a:custGeom>
            <a:solidFill>
              <a:srgbClr val="32B558"/>
            </a:solidFill>
          </p:spPr>
          <p:txBody>
            <a:bodyPr/>
            <a:lstStyle/>
            <a:p>
              <a:endParaRPr lang="en-US"/>
            </a:p>
          </p:txBody>
        </p:sp>
        <p:sp>
          <p:nvSpPr>
            <p:cNvPr id="4" name="TextBox 4"/>
            <p:cNvSpPr txBox="1"/>
            <p:nvPr/>
          </p:nvSpPr>
          <p:spPr>
            <a:xfrm>
              <a:off x="0" y="-47625"/>
              <a:ext cx="1460857" cy="3045458"/>
            </a:xfrm>
            <a:prstGeom prst="rect">
              <a:avLst/>
            </a:prstGeom>
          </p:spPr>
          <p:txBody>
            <a:bodyPr lIns="50800" tIns="50800" rIns="50800" bIns="50800" rtlCol="0" anchor="ctr"/>
            <a:lstStyle/>
            <a:p>
              <a:pPr algn="ctr">
                <a:lnSpc>
                  <a:spcPts val="2330"/>
                </a:lnSpc>
              </a:pPr>
              <a:endParaRPr/>
            </a:p>
          </p:txBody>
        </p:sp>
      </p:grpSp>
      <p:grpSp>
        <p:nvGrpSpPr>
          <p:cNvPr id="5" name="Group 5"/>
          <p:cNvGrpSpPr/>
          <p:nvPr/>
        </p:nvGrpSpPr>
        <p:grpSpPr>
          <a:xfrm>
            <a:off x="13776404" y="-2783373"/>
            <a:ext cx="4827839" cy="6498796"/>
            <a:chOff x="0" y="0"/>
            <a:chExt cx="1271530" cy="1711617"/>
          </a:xfrm>
        </p:grpSpPr>
        <p:sp>
          <p:nvSpPr>
            <p:cNvPr id="6" name="Freeform 6"/>
            <p:cNvSpPr/>
            <p:nvPr/>
          </p:nvSpPr>
          <p:spPr>
            <a:xfrm>
              <a:off x="0" y="0"/>
              <a:ext cx="1271530" cy="1711617"/>
            </a:xfrm>
            <a:custGeom>
              <a:avLst/>
              <a:gdLst/>
              <a:ahLst/>
              <a:cxnLst/>
              <a:rect l="l" t="t" r="r" b="b"/>
              <a:pathLst>
                <a:path w="1271530" h="1711617">
                  <a:moveTo>
                    <a:pt x="0" y="0"/>
                  </a:moveTo>
                  <a:lnTo>
                    <a:pt x="1271530" y="0"/>
                  </a:lnTo>
                  <a:lnTo>
                    <a:pt x="1271530" y="1711617"/>
                  </a:lnTo>
                  <a:lnTo>
                    <a:pt x="0" y="1711617"/>
                  </a:lnTo>
                  <a:close/>
                </a:path>
              </a:pathLst>
            </a:custGeom>
            <a:solidFill>
              <a:srgbClr val="FB8240"/>
            </a:solidFill>
          </p:spPr>
          <p:txBody>
            <a:bodyPr/>
            <a:lstStyle/>
            <a:p>
              <a:endParaRPr lang="en-US"/>
            </a:p>
          </p:txBody>
        </p:sp>
        <p:sp>
          <p:nvSpPr>
            <p:cNvPr id="7" name="TextBox 7"/>
            <p:cNvSpPr txBox="1"/>
            <p:nvPr/>
          </p:nvSpPr>
          <p:spPr>
            <a:xfrm>
              <a:off x="0" y="-47625"/>
              <a:ext cx="1271530" cy="1759242"/>
            </a:xfrm>
            <a:prstGeom prst="rect">
              <a:avLst/>
            </a:prstGeom>
          </p:spPr>
          <p:txBody>
            <a:bodyPr lIns="50800" tIns="50800" rIns="50800" bIns="50800" rtlCol="0" anchor="ctr"/>
            <a:lstStyle/>
            <a:p>
              <a:pPr algn="ctr">
                <a:lnSpc>
                  <a:spcPts val="2330"/>
                </a:lnSpc>
              </a:pPr>
              <a:endParaRPr/>
            </a:p>
          </p:txBody>
        </p:sp>
      </p:grpSp>
      <p:sp>
        <p:nvSpPr>
          <p:cNvPr id="8" name="Freeform 8"/>
          <p:cNvSpPr/>
          <p:nvPr/>
        </p:nvSpPr>
        <p:spPr>
          <a:xfrm>
            <a:off x="2389481" y="754877"/>
            <a:ext cx="15370008" cy="9042997"/>
          </a:xfrm>
          <a:custGeom>
            <a:avLst/>
            <a:gdLst/>
            <a:ahLst/>
            <a:cxnLst/>
            <a:rect l="l" t="t" r="r" b="b"/>
            <a:pathLst>
              <a:path w="15370008" h="9042997">
                <a:moveTo>
                  <a:pt x="0" y="0"/>
                </a:moveTo>
                <a:lnTo>
                  <a:pt x="15370009" y="0"/>
                </a:lnTo>
                <a:lnTo>
                  <a:pt x="15370009" y="9042997"/>
                </a:lnTo>
                <a:lnTo>
                  <a:pt x="0" y="9042997"/>
                </a:lnTo>
                <a:lnTo>
                  <a:pt x="0" y="0"/>
                </a:lnTo>
                <a:close/>
              </a:path>
            </a:pathLst>
          </a:custGeom>
          <a:blipFill>
            <a:blip r:embed="rId2"/>
            <a:stretch>
              <a:fillRect/>
            </a:stretch>
          </a:blipFill>
        </p:spPr>
        <p:txBody>
          <a:bodyPr/>
          <a:lstStyle/>
          <a:p>
            <a:endParaRPr lang="en-US"/>
          </a:p>
        </p:txBody>
      </p:sp>
      <p:grpSp>
        <p:nvGrpSpPr>
          <p:cNvPr id="9" name="Group 9"/>
          <p:cNvGrpSpPr/>
          <p:nvPr/>
        </p:nvGrpSpPr>
        <p:grpSpPr>
          <a:xfrm>
            <a:off x="1028700" y="1028700"/>
            <a:ext cx="16230600" cy="8229600"/>
            <a:chOff x="0" y="0"/>
            <a:chExt cx="4274726" cy="2167467"/>
          </a:xfrm>
        </p:grpSpPr>
        <p:sp>
          <p:nvSpPr>
            <p:cNvPr id="10" name="Freeform 10"/>
            <p:cNvSpPr/>
            <p:nvPr/>
          </p:nvSpPr>
          <p:spPr>
            <a:xfrm>
              <a:off x="0" y="0"/>
              <a:ext cx="4274726" cy="2167467"/>
            </a:xfrm>
            <a:custGeom>
              <a:avLst/>
              <a:gdLst/>
              <a:ahLst/>
              <a:cxnLst/>
              <a:rect l="l" t="t" r="r" b="b"/>
              <a:pathLst>
                <a:path w="4274726" h="2167467">
                  <a:moveTo>
                    <a:pt x="0" y="0"/>
                  </a:moveTo>
                  <a:lnTo>
                    <a:pt x="4274726" y="0"/>
                  </a:lnTo>
                  <a:lnTo>
                    <a:pt x="4274726" y="2167467"/>
                  </a:lnTo>
                  <a:lnTo>
                    <a:pt x="0" y="2167467"/>
                  </a:lnTo>
                  <a:close/>
                </a:path>
              </a:pathLst>
            </a:custGeom>
            <a:solidFill>
              <a:srgbClr val="FFFFFF"/>
            </a:solidFill>
          </p:spPr>
          <p:txBody>
            <a:bodyPr/>
            <a:lstStyle/>
            <a:p>
              <a:endParaRPr lang="en-US"/>
            </a:p>
          </p:txBody>
        </p:sp>
        <p:sp>
          <p:nvSpPr>
            <p:cNvPr id="11" name="TextBox 11"/>
            <p:cNvSpPr txBox="1"/>
            <p:nvPr/>
          </p:nvSpPr>
          <p:spPr>
            <a:xfrm>
              <a:off x="0" y="-47625"/>
              <a:ext cx="4274726" cy="2215092"/>
            </a:xfrm>
            <a:prstGeom prst="rect">
              <a:avLst/>
            </a:prstGeom>
          </p:spPr>
          <p:txBody>
            <a:bodyPr lIns="50800" tIns="50800" rIns="50800" bIns="50800" rtlCol="0" anchor="ctr"/>
            <a:lstStyle/>
            <a:p>
              <a:pPr algn="ctr">
                <a:lnSpc>
                  <a:spcPts val="2330"/>
                </a:lnSpc>
              </a:pPr>
              <a:endParaRPr/>
            </a:p>
          </p:txBody>
        </p:sp>
      </p:grpSp>
      <p:grpSp>
        <p:nvGrpSpPr>
          <p:cNvPr id="12" name="Group 12"/>
          <p:cNvGrpSpPr/>
          <p:nvPr/>
        </p:nvGrpSpPr>
        <p:grpSpPr>
          <a:xfrm>
            <a:off x="1028700" y="1028700"/>
            <a:ext cx="7589038" cy="1144748"/>
            <a:chOff x="0" y="0"/>
            <a:chExt cx="1998759" cy="301497"/>
          </a:xfrm>
        </p:grpSpPr>
        <p:sp>
          <p:nvSpPr>
            <p:cNvPr id="13" name="Freeform 13"/>
            <p:cNvSpPr/>
            <p:nvPr/>
          </p:nvSpPr>
          <p:spPr>
            <a:xfrm>
              <a:off x="0" y="0"/>
              <a:ext cx="1998759" cy="301497"/>
            </a:xfrm>
            <a:custGeom>
              <a:avLst/>
              <a:gdLst/>
              <a:ahLst/>
              <a:cxnLst/>
              <a:rect l="l" t="t" r="r" b="b"/>
              <a:pathLst>
                <a:path w="1998759" h="301497">
                  <a:moveTo>
                    <a:pt x="0" y="0"/>
                  </a:moveTo>
                  <a:lnTo>
                    <a:pt x="1998759" y="0"/>
                  </a:lnTo>
                  <a:lnTo>
                    <a:pt x="1998759" y="301497"/>
                  </a:lnTo>
                  <a:lnTo>
                    <a:pt x="0" y="301497"/>
                  </a:lnTo>
                  <a:close/>
                </a:path>
              </a:pathLst>
            </a:custGeom>
            <a:solidFill>
              <a:srgbClr val="08A4CA"/>
            </a:solidFill>
          </p:spPr>
          <p:txBody>
            <a:bodyPr/>
            <a:lstStyle/>
            <a:p>
              <a:endParaRPr lang="en-US"/>
            </a:p>
          </p:txBody>
        </p:sp>
        <p:sp>
          <p:nvSpPr>
            <p:cNvPr id="14" name="TextBox 14"/>
            <p:cNvSpPr txBox="1"/>
            <p:nvPr/>
          </p:nvSpPr>
          <p:spPr>
            <a:xfrm>
              <a:off x="0" y="-38100"/>
              <a:ext cx="1998759" cy="339597"/>
            </a:xfrm>
            <a:prstGeom prst="rect">
              <a:avLst/>
            </a:prstGeom>
          </p:spPr>
          <p:txBody>
            <a:bodyPr lIns="50800" tIns="50800" rIns="50800" bIns="50800" rtlCol="0" anchor="ctr"/>
            <a:lstStyle/>
            <a:p>
              <a:pPr algn="ctr">
                <a:lnSpc>
                  <a:spcPts val="2659"/>
                </a:lnSpc>
              </a:pPr>
              <a:endParaRPr/>
            </a:p>
          </p:txBody>
        </p:sp>
      </p:grpSp>
      <p:sp>
        <p:nvSpPr>
          <p:cNvPr id="15" name="TextBox 15"/>
          <p:cNvSpPr txBox="1"/>
          <p:nvPr/>
        </p:nvSpPr>
        <p:spPr>
          <a:xfrm>
            <a:off x="1688170" y="3244039"/>
            <a:ext cx="7455830" cy="4794885"/>
          </a:xfrm>
          <a:prstGeom prst="rect">
            <a:avLst/>
          </a:prstGeom>
        </p:spPr>
        <p:txBody>
          <a:bodyPr lIns="0" tIns="0" rIns="0" bIns="0" rtlCol="0" anchor="t">
            <a:spAutoFit/>
          </a:bodyPr>
          <a:lstStyle/>
          <a:p>
            <a:pPr algn="ctr">
              <a:lnSpc>
                <a:spcPts val="5459"/>
              </a:lnSpc>
              <a:spcBef>
                <a:spcPct val="0"/>
              </a:spcBef>
            </a:pPr>
            <a:r>
              <a:rPr lang="en-US" sz="3900" b="1">
                <a:solidFill>
                  <a:srgbClr val="000000"/>
                </a:solidFill>
                <a:latin typeface="Lora Bold"/>
                <a:ea typeface="Lora Bold"/>
                <a:cs typeface="Lora Bold"/>
                <a:sym typeface="Lora Bold"/>
              </a:rPr>
              <a:t>2026 Outstanding Humanitarian Honoree </a:t>
            </a:r>
          </a:p>
          <a:p>
            <a:pPr algn="ctr">
              <a:lnSpc>
                <a:spcPts val="5459"/>
              </a:lnSpc>
              <a:spcBef>
                <a:spcPct val="0"/>
              </a:spcBef>
            </a:pPr>
            <a:endParaRPr lang="en-US" sz="3900" b="1">
              <a:solidFill>
                <a:srgbClr val="000000"/>
              </a:solidFill>
              <a:latin typeface="Lora Bold"/>
              <a:ea typeface="Lora Bold"/>
              <a:cs typeface="Lora Bold"/>
              <a:sym typeface="Lora Bold"/>
            </a:endParaRPr>
          </a:p>
          <a:p>
            <a:pPr algn="ctr">
              <a:lnSpc>
                <a:spcPts val="6999"/>
              </a:lnSpc>
              <a:spcBef>
                <a:spcPct val="0"/>
              </a:spcBef>
            </a:pPr>
            <a:r>
              <a:rPr lang="en-US" sz="4999" b="1">
                <a:solidFill>
                  <a:srgbClr val="000000"/>
                </a:solidFill>
                <a:latin typeface="Lora Bold"/>
                <a:ea typeface="Lora Bold"/>
                <a:cs typeface="Lora Bold"/>
                <a:sym typeface="Lora Bold"/>
              </a:rPr>
              <a:t>Mike Wells</a:t>
            </a:r>
          </a:p>
          <a:p>
            <a:pPr algn="ctr">
              <a:lnSpc>
                <a:spcPts val="5599"/>
              </a:lnSpc>
              <a:spcBef>
                <a:spcPct val="0"/>
              </a:spcBef>
            </a:pPr>
            <a:endParaRPr lang="en-US" sz="4999" b="1">
              <a:solidFill>
                <a:srgbClr val="000000"/>
              </a:solidFill>
              <a:latin typeface="Lora Bold"/>
              <a:ea typeface="Lora Bold"/>
              <a:cs typeface="Lora Bold"/>
              <a:sym typeface="Lora Bold"/>
            </a:endParaRPr>
          </a:p>
          <a:p>
            <a:pPr algn="ctr">
              <a:lnSpc>
                <a:spcPts val="4620"/>
              </a:lnSpc>
              <a:spcBef>
                <a:spcPct val="0"/>
              </a:spcBef>
            </a:pPr>
            <a:r>
              <a:rPr lang="en-US" sz="3300">
                <a:solidFill>
                  <a:srgbClr val="000000"/>
                </a:solidFill>
                <a:latin typeface="Lora"/>
                <a:ea typeface="Lora"/>
                <a:cs typeface="Lora"/>
                <a:sym typeface="Lora"/>
              </a:rPr>
              <a:t>Pasco County Property Appraiser and former Pasco County Commissioner </a:t>
            </a:r>
          </a:p>
        </p:txBody>
      </p:sp>
      <p:grpSp>
        <p:nvGrpSpPr>
          <p:cNvPr id="16" name="Group 16"/>
          <p:cNvGrpSpPr/>
          <p:nvPr/>
        </p:nvGrpSpPr>
        <p:grpSpPr>
          <a:xfrm>
            <a:off x="10195330" y="2573569"/>
            <a:ext cx="5405612" cy="5405612"/>
            <a:chOff x="0" y="0"/>
            <a:chExt cx="812800" cy="812800"/>
          </a:xfrm>
        </p:grpSpPr>
        <p:sp>
          <p:nvSpPr>
            <p:cNvPr id="17" name="Freeform 1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3"/>
              <a:stretch>
                <a:fillRect/>
              </a:stretch>
            </a:blipFill>
          </p:spPr>
          <p:txBody>
            <a:bodyPr/>
            <a:lstStyle/>
            <a:p>
              <a:endParaRPr lang="en-US"/>
            </a:p>
          </p:txBody>
        </p:sp>
      </p:grpSp>
      <p:sp>
        <p:nvSpPr>
          <p:cNvPr id="18" name="TextBox 18"/>
          <p:cNvSpPr txBox="1"/>
          <p:nvPr/>
        </p:nvSpPr>
        <p:spPr>
          <a:xfrm>
            <a:off x="2028797" y="1098756"/>
            <a:ext cx="5588843" cy="1074692"/>
          </a:xfrm>
          <a:prstGeom prst="rect">
            <a:avLst/>
          </a:prstGeom>
        </p:spPr>
        <p:txBody>
          <a:bodyPr lIns="0" tIns="0" rIns="0" bIns="0" rtlCol="0" anchor="t">
            <a:spAutoFit/>
          </a:bodyPr>
          <a:lstStyle/>
          <a:p>
            <a:pPr algn="ctr">
              <a:lnSpc>
                <a:spcPts val="4289"/>
              </a:lnSpc>
            </a:pPr>
            <a:r>
              <a:rPr lang="en-US" sz="3064" b="1">
                <a:solidFill>
                  <a:srgbClr val="FFFFFF"/>
                </a:solidFill>
                <a:latin typeface="Public Sans Bold"/>
                <a:ea typeface="Public Sans Bold"/>
                <a:cs typeface="Public Sans Bold"/>
                <a:sym typeface="Public Sans Bold"/>
              </a:rPr>
              <a:t>July 2026 </a:t>
            </a:r>
          </a:p>
          <a:p>
            <a:pPr algn="ctr">
              <a:lnSpc>
                <a:spcPts val="4289"/>
              </a:lnSpc>
              <a:spcBef>
                <a:spcPct val="0"/>
              </a:spcBef>
            </a:pPr>
            <a:r>
              <a:rPr lang="en-US" sz="3064" b="1">
                <a:solidFill>
                  <a:srgbClr val="FFFFFF"/>
                </a:solidFill>
                <a:latin typeface="Public Sans Bold"/>
                <a:ea typeface="Public Sans Bold"/>
                <a:cs typeface="Public Sans Bold"/>
                <a:sym typeface="Public Sans Bold"/>
              </a:rPr>
              <a:t>Advisory Council Meeting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300784" y="-445005"/>
            <a:ext cx="5546693" cy="11382397"/>
            <a:chOff x="0" y="0"/>
            <a:chExt cx="1460857" cy="2997833"/>
          </a:xfrm>
        </p:grpSpPr>
        <p:sp>
          <p:nvSpPr>
            <p:cNvPr id="3" name="Freeform 3"/>
            <p:cNvSpPr/>
            <p:nvPr/>
          </p:nvSpPr>
          <p:spPr>
            <a:xfrm>
              <a:off x="0" y="0"/>
              <a:ext cx="1460857" cy="2997833"/>
            </a:xfrm>
            <a:custGeom>
              <a:avLst/>
              <a:gdLst/>
              <a:ahLst/>
              <a:cxnLst/>
              <a:rect l="l" t="t" r="r" b="b"/>
              <a:pathLst>
                <a:path w="1460857" h="2997833">
                  <a:moveTo>
                    <a:pt x="0" y="0"/>
                  </a:moveTo>
                  <a:lnTo>
                    <a:pt x="1460857" y="0"/>
                  </a:lnTo>
                  <a:lnTo>
                    <a:pt x="1460857" y="2997833"/>
                  </a:lnTo>
                  <a:lnTo>
                    <a:pt x="0" y="2997833"/>
                  </a:lnTo>
                  <a:close/>
                </a:path>
              </a:pathLst>
            </a:custGeom>
            <a:solidFill>
              <a:srgbClr val="32B558"/>
            </a:solidFill>
          </p:spPr>
          <p:txBody>
            <a:bodyPr/>
            <a:lstStyle/>
            <a:p>
              <a:endParaRPr lang="en-US"/>
            </a:p>
          </p:txBody>
        </p:sp>
        <p:sp>
          <p:nvSpPr>
            <p:cNvPr id="4" name="TextBox 4"/>
            <p:cNvSpPr txBox="1"/>
            <p:nvPr/>
          </p:nvSpPr>
          <p:spPr>
            <a:xfrm>
              <a:off x="0" y="-47625"/>
              <a:ext cx="1460857" cy="3045458"/>
            </a:xfrm>
            <a:prstGeom prst="rect">
              <a:avLst/>
            </a:prstGeom>
          </p:spPr>
          <p:txBody>
            <a:bodyPr lIns="50800" tIns="50800" rIns="50800" bIns="50800" rtlCol="0" anchor="ctr"/>
            <a:lstStyle/>
            <a:p>
              <a:pPr algn="ctr">
                <a:lnSpc>
                  <a:spcPts val="2330"/>
                </a:lnSpc>
              </a:pPr>
              <a:endParaRPr/>
            </a:p>
          </p:txBody>
        </p:sp>
      </p:grpSp>
      <p:grpSp>
        <p:nvGrpSpPr>
          <p:cNvPr id="5" name="Group 5"/>
          <p:cNvGrpSpPr/>
          <p:nvPr/>
        </p:nvGrpSpPr>
        <p:grpSpPr>
          <a:xfrm>
            <a:off x="13776404" y="-2783373"/>
            <a:ext cx="4827839" cy="6498796"/>
            <a:chOff x="0" y="0"/>
            <a:chExt cx="1271530" cy="1711617"/>
          </a:xfrm>
        </p:grpSpPr>
        <p:sp>
          <p:nvSpPr>
            <p:cNvPr id="6" name="Freeform 6"/>
            <p:cNvSpPr/>
            <p:nvPr/>
          </p:nvSpPr>
          <p:spPr>
            <a:xfrm>
              <a:off x="0" y="0"/>
              <a:ext cx="1271530" cy="1711617"/>
            </a:xfrm>
            <a:custGeom>
              <a:avLst/>
              <a:gdLst/>
              <a:ahLst/>
              <a:cxnLst/>
              <a:rect l="l" t="t" r="r" b="b"/>
              <a:pathLst>
                <a:path w="1271530" h="1711617">
                  <a:moveTo>
                    <a:pt x="0" y="0"/>
                  </a:moveTo>
                  <a:lnTo>
                    <a:pt x="1271530" y="0"/>
                  </a:lnTo>
                  <a:lnTo>
                    <a:pt x="1271530" y="1711617"/>
                  </a:lnTo>
                  <a:lnTo>
                    <a:pt x="0" y="1711617"/>
                  </a:lnTo>
                  <a:close/>
                </a:path>
              </a:pathLst>
            </a:custGeom>
            <a:solidFill>
              <a:srgbClr val="FB8240"/>
            </a:solidFill>
          </p:spPr>
          <p:txBody>
            <a:bodyPr/>
            <a:lstStyle/>
            <a:p>
              <a:endParaRPr lang="en-US"/>
            </a:p>
          </p:txBody>
        </p:sp>
        <p:sp>
          <p:nvSpPr>
            <p:cNvPr id="7" name="TextBox 7"/>
            <p:cNvSpPr txBox="1"/>
            <p:nvPr/>
          </p:nvSpPr>
          <p:spPr>
            <a:xfrm>
              <a:off x="0" y="-47625"/>
              <a:ext cx="1271530" cy="1759242"/>
            </a:xfrm>
            <a:prstGeom prst="rect">
              <a:avLst/>
            </a:prstGeom>
          </p:spPr>
          <p:txBody>
            <a:bodyPr lIns="50800" tIns="50800" rIns="50800" bIns="50800" rtlCol="0" anchor="ctr"/>
            <a:lstStyle/>
            <a:p>
              <a:pPr algn="ctr">
                <a:lnSpc>
                  <a:spcPts val="2330"/>
                </a:lnSpc>
              </a:pPr>
              <a:endParaRPr/>
            </a:p>
          </p:txBody>
        </p:sp>
      </p:grpSp>
      <p:sp>
        <p:nvSpPr>
          <p:cNvPr id="8" name="Freeform 8"/>
          <p:cNvSpPr/>
          <p:nvPr/>
        </p:nvSpPr>
        <p:spPr>
          <a:xfrm>
            <a:off x="2389481" y="754877"/>
            <a:ext cx="15370008" cy="9042997"/>
          </a:xfrm>
          <a:custGeom>
            <a:avLst/>
            <a:gdLst/>
            <a:ahLst/>
            <a:cxnLst/>
            <a:rect l="l" t="t" r="r" b="b"/>
            <a:pathLst>
              <a:path w="15370008" h="9042997">
                <a:moveTo>
                  <a:pt x="0" y="0"/>
                </a:moveTo>
                <a:lnTo>
                  <a:pt x="15370009" y="0"/>
                </a:lnTo>
                <a:lnTo>
                  <a:pt x="15370009" y="9042997"/>
                </a:lnTo>
                <a:lnTo>
                  <a:pt x="0" y="9042997"/>
                </a:lnTo>
                <a:lnTo>
                  <a:pt x="0" y="0"/>
                </a:lnTo>
                <a:close/>
              </a:path>
            </a:pathLst>
          </a:custGeom>
          <a:blipFill>
            <a:blip r:embed="rId2"/>
            <a:stretch>
              <a:fillRect/>
            </a:stretch>
          </a:blipFill>
        </p:spPr>
        <p:txBody>
          <a:bodyPr/>
          <a:lstStyle/>
          <a:p>
            <a:endParaRPr lang="en-US"/>
          </a:p>
        </p:txBody>
      </p:sp>
      <p:grpSp>
        <p:nvGrpSpPr>
          <p:cNvPr id="9" name="Group 9"/>
          <p:cNvGrpSpPr/>
          <p:nvPr/>
        </p:nvGrpSpPr>
        <p:grpSpPr>
          <a:xfrm>
            <a:off x="1028700" y="1028700"/>
            <a:ext cx="16230600" cy="8229600"/>
            <a:chOff x="0" y="0"/>
            <a:chExt cx="4274726" cy="2167467"/>
          </a:xfrm>
        </p:grpSpPr>
        <p:sp>
          <p:nvSpPr>
            <p:cNvPr id="10" name="Freeform 10"/>
            <p:cNvSpPr/>
            <p:nvPr/>
          </p:nvSpPr>
          <p:spPr>
            <a:xfrm>
              <a:off x="0" y="0"/>
              <a:ext cx="4274726" cy="2167467"/>
            </a:xfrm>
            <a:custGeom>
              <a:avLst/>
              <a:gdLst/>
              <a:ahLst/>
              <a:cxnLst/>
              <a:rect l="l" t="t" r="r" b="b"/>
              <a:pathLst>
                <a:path w="4274726" h="2167467">
                  <a:moveTo>
                    <a:pt x="0" y="0"/>
                  </a:moveTo>
                  <a:lnTo>
                    <a:pt x="4274726" y="0"/>
                  </a:lnTo>
                  <a:lnTo>
                    <a:pt x="4274726" y="2167467"/>
                  </a:lnTo>
                  <a:lnTo>
                    <a:pt x="0" y="2167467"/>
                  </a:lnTo>
                  <a:close/>
                </a:path>
              </a:pathLst>
            </a:custGeom>
            <a:solidFill>
              <a:srgbClr val="FFFFFF"/>
            </a:solidFill>
          </p:spPr>
          <p:txBody>
            <a:bodyPr/>
            <a:lstStyle/>
            <a:p>
              <a:endParaRPr lang="en-US"/>
            </a:p>
          </p:txBody>
        </p:sp>
        <p:sp>
          <p:nvSpPr>
            <p:cNvPr id="11" name="TextBox 11"/>
            <p:cNvSpPr txBox="1"/>
            <p:nvPr/>
          </p:nvSpPr>
          <p:spPr>
            <a:xfrm>
              <a:off x="0" y="-47625"/>
              <a:ext cx="4274726" cy="2215092"/>
            </a:xfrm>
            <a:prstGeom prst="rect">
              <a:avLst/>
            </a:prstGeom>
          </p:spPr>
          <p:txBody>
            <a:bodyPr lIns="50800" tIns="50800" rIns="50800" bIns="50800" rtlCol="0" anchor="ctr"/>
            <a:lstStyle/>
            <a:p>
              <a:pPr algn="ctr">
                <a:lnSpc>
                  <a:spcPts val="2330"/>
                </a:lnSpc>
              </a:pPr>
              <a:endParaRPr/>
            </a:p>
          </p:txBody>
        </p:sp>
      </p:grpSp>
      <p:grpSp>
        <p:nvGrpSpPr>
          <p:cNvPr id="12" name="Group 12"/>
          <p:cNvGrpSpPr/>
          <p:nvPr/>
        </p:nvGrpSpPr>
        <p:grpSpPr>
          <a:xfrm>
            <a:off x="1028700" y="1028700"/>
            <a:ext cx="7589038" cy="1144748"/>
            <a:chOff x="0" y="0"/>
            <a:chExt cx="1998759" cy="301497"/>
          </a:xfrm>
        </p:grpSpPr>
        <p:sp>
          <p:nvSpPr>
            <p:cNvPr id="13" name="Freeform 13"/>
            <p:cNvSpPr/>
            <p:nvPr/>
          </p:nvSpPr>
          <p:spPr>
            <a:xfrm>
              <a:off x="0" y="0"/>
              <a:ext cx="1998759" cy="301497"/>
            </a:xfrm>
            <a:custGeom>
              <a:avLst/>
              <a:gdLst/>
              <a:ahLst/>
              <a:cxnLst/>
              <a:rect l="l" t="t" r="r" b="b"/>
              <a:pathLst>
                <a:path w="1998759" h="301497">
                  <a:moveTo>
                    <a:pt x="0" y="0"/>
                  </a:moveTo>
                  <a:lnTo>
                    <a:pt x="1998759" y="0"/>
                  </a:lnTo>
                  <a:lnTo>
                    <a:pt x="1998759" y="301497"/>
                  </a:lnTo>
                  <a:lnTo>
                    <a:pt x="0" y="301497"/>
                  </a:lnTo>
                  <a:close/>
                </a:path>
              </a:pathLst>
            </a:custGeom>
            <a:solidFill>
              <a:srgbClr val="08A4CA"/>
            </a:solidFill>
          </p:spPr>
          <p:txBody>
            <a:bodyPr/>
            <a:lstStyle/>
            <a:p>
              <a:endParaRPr lang="en-US"/>
            </a:p>
          </p:txBody>
        </p:sp>
        <p:sp>
          <p:nvSpPr>
            <p:cNvPr id="14" name="TextBox 14"/>
            <p:cNvSpPr txBox="1"/>
            <p:nvPr/>
          </p:nvSpPr>
          <p:spPr>
            <a:xfrm>
              <a:off x="0" y="-38100"/>
              <a:ext cx="1998759" cy="339597"/>
            </a:xfrm>
            <a:prstGeom prst="rect">
              <a:avLst/>
            </a:prstGeom>
          </p:spPr>
          <p:txBody>
            <a:bodyPr lIns="50800" tIns="50800" rIns="50800" bIns="50800" rtlCol="0" anchor="ctr"/>
            <a:lstStyle/>
            <a:p>
              <a:pPr algn="ctr">
                <a:lnSpc>
                  <a:spcPts val="2659"/>
                </a:lnSpc>
              </a:pPr>
              <a:endParaRPr/>
            </a:p>
          </p:txBody>
        </p:sp>
      </p:grpSp>
      <p:sp>
        <p:nvSpPr>
          <p:cNvPr id="15" name="TextBox 15"/>
          <p:cNvSpPr txBox="1"/>
          <p:nvPr/>
        </p:nvSpPr>
        <p:spPr>
          <a:xfrm>
            <a:off x="1308138" y="3371593"/>
            <a:ext cx="4920626" cy="4791060"/>
          </a:xfrm>
          <a:prstGeom prst="rect">
            <a:avLst/>
          </a:prstGeom>
        </p:spPr>
        <p:txBody>
          <a:bodyPr lIns="0" tIns="0" rIns="0" bIns="0" rtlCol="0" anchor="t">
            <a:spAutoFit/>
          </a:bodyPr>
          <a:lstStyle/>
          <a:p>
            <a:pPr algn="l">
              <a:lnSpc>
                <a:spcPts val="3150"/>
              </a:lnSpc>
            </a:pPr>
            <a:r>
              <a:rPr lang="en-US" sz="2250" b="1">
                <a:solidFill>
                  <a:srgbClr val="000000"/>
                </a:solidFill>
                <a:latin typeface="Public Sans Bold"/>
                <a:ea typeface="Public Sans Bold"/>
                <a:cs typeface="Public Sans Bold"/>
                <a:sym typeface="Public Sans Bold"/>
              </a:rPr>
              <a:t>May 20 - US Senate Special Committee on Aging announcement</a:t>
            </a:r>
          </a:p>
          <a:p>
            <a:pPr algn="l">
              <a:lnSpc>
                <a:spcPts val="3150"/>
              </a:lnSpc>
            </a:pPr>
            <a:r>
              <a:rPr lang="en-US" sz="2250">
                <a:solidFill>
                  <a:srgbClr val="000000"/>
                </a:solidFill>
                <a:latin typeface="Public Sans"/>
                <a:ea typeface="Public Sans"/>
                <a:cs typeface="Public Sans"/>
                <a:sym typeface="Public Sans"/>
              </a:rPr>
              <a:t>Sent 1:21pm on May 20</a:t>
            </a:r>
          </a:p>
          <a:p>
            <a:pPr marL="485901" lvl="1" indent="-242951" algn="l">
              <a:lnSpc>
                <a:spcPts val="3150"/>
              </a:lnSpc>
              <a:buFont typeface="Arial"/>
              <a:buChar char="•"/>
            </a:pPr>
            <a:r>
              <a:rPr lang="en-US" sz="2250">
                <a:solidFill>
                  <a:srgbClr val="000000"/>
                </a:solidFill>
                <a:latin typeface="Public Sans"/>
                <a:ea typeface="Public Sans"/>
                <a:cs typeface="Public Sans"/>
                <a:sym typeface="Public Sans"/>
              </a:rPr>
              <a:t>Sent to 810 contacts</a:t>
            </a:r>
          </a:p>
          <a:p>
            <a:pPr marL="485901" lvl="1" indent="-242951" algn="l">
              <a:lnSpc>
                <a:spcPts val="3150"/>
              </a:lnSpc>
              <a:buFont typeface="Arial"/>
              <a:buChar char="•"/>
            </a:pPr>
            <a:r>
              <a:rPr lang="en-US" sz="2250">
                <a:solidFill>
                  <a:srgbClr val="000000"/>
                </a:solidFill>
                <a:latin typeface="Public Sans"/>
                <a:ea typeface="Public Sans"/>
                <a:cs typeface="Public Sans"/>
                <a:sym typeface="Public Sans"/>
              </a:rPr>
              <a:t>42% open rate </a:t>
            </a:r>
          </a:p>
          <a:p>
            <a:pPr marL="485901" lvl="1" indent="-242951" algn="l">
              <a:lnSpc>
                <a:spcPts val="3150"/>
              </a:lnSpc>
              <a:buFont typeface="Arial"/>
              <a:buChar char="•"/>
            </a:pPr>
            <a:r>
              <a:rPr lang="en-US" sz="2250">
                <a:solidFill>
                  <a:srgbClr val="000000"/>
                </a:solidFill>
                <a:latin typeface="Public Sans"/>
                <a:ea typeface="Public Sans"/>
                <a:cs typeface="Public Sans"/>
                <a:sym typeface="Public Sans"/>
              </a:rPr>
              <a:t>6.3% Click through rate</a:t>
            </a:r>
          </a:p>
          <a:p>
            <a:pPr algn="l">
              <a:lnSpc>
                <a:spcPts val="3150"/>
              </a:lnSpc>
            </a:pPr>
            <a:endParaRPr lang="en-US" sz="2250">
              <a:solidFill>
                <a:srgbClr val="000000"/>
              </a:solidFill>
              <a:latin typeface="Public Sans"/>
              <a:ea typeface="Public Sans"/>
              <a:cs typeface="Public Sans"/>
              <a:sym typeface="Public Sans"/>
            </a:endParaRPr>
          </a:p>
          <a:p>
            <a:pPr algn="l">
              <a:lnSpc>
                <a:spcPts val="3150"/>
              </a:lnSpc>
            </a:pPr>
            <a:r>
              <a:rPr lang="en-US" sz="2250">
                <a:solidFill>
                  <a:srgbClr val="000000"/>
                </a:solidFill>
                <a:latin typeface="Public Sans"/>
                <a:ea typeface="Public Sans"/>
                <a:cs typeface="Public Sans"/>
                <a:sym typeface="Public Sans"/>
              </a:rPr>
              <a:t>Also shared on Facebook &amp; LinkedIn. AAAPP received several seplies and comments on socials re: Christine Diddion’s Destimony to the committee.</a:t>
            </a:r>
          </a:p>
        </p:txBody>
      </p:sp>
      <p:sp>
        <p:nvSpPr>
          <p:cNvPr id="16" name="TextBox 16"/>
          <p:cNvSpPr txBox="1"/>
          <p:nvPr/>
        </p:nvSpPr>
        <p:spPr>
          <a:xfrm>
            <a:off x="2537772" y="2548937"/>
            <a:ext cx="13212455" cy="646431"/>
          </a:xfrm>
          <a:prstGeom prst="rect">
            <a:avLst/>
          </a:prstGeom>
        </p:spPr>
        <p:txBody>
          <a:bodyPr lIns="0" tIns="0" rIns="0" bIns="0" rtlCol="0" anchor="t">
            <a:spAutoFit/>
          </a:bodyPr>
          <a:lstStyle/>
          <a:p>
            <a:pPr algn="ctr">
              <a:lnSpc>
                <a:spcPts val="5319"/>
              </a:lnSpc>
            </a:pPr>
            <a:r>
              <a:rPr lang="en-US" sz="3799" b="1">
                <a:solidFill>
                  <a:srgbClr val="000000"/>
                </a:solidFill>
                <a:latin typeface="Canva Sans Bold"/>
                <a:ea typeface="Canva Sans Bold"/>
                <a:cs typeface="Canva Sans Bold"/>
                <a:sym typeface="Canva Sans Bold"/>
              </a:rPr>
              <a:t>Donor Communication &amp; Metrics</a:t>
            </a:r>
          </a:p>
        </p:txBody>
      </p:sp>
      <p:sp>
        <p:nvSpPr>
          <p:cNvPr id="17" name="TextBox 17"/>
          <p:cNvSpPr txBox="1"/>
          <p:nvPr/>
        </p:nvSpPr>
        <p:spPr>
          <a:xfrm>
            <a:off x="6343007" y="8734153"/>
            <a:ext cx="5601987" cy="383525"/>
          </a:xfrm>
          <a:prstGeom prst="rect">
            <a:avLst/>
          </a:prstGeom>
        </p:spPr>
        <p:txBody>
          <a:bodyPr lIns="0" tIns="0" rIns="0" bIns="0" rtlCol="0" anchor="t">
            <a:spAutoFit/>
          </a:bodyPr>
          <a:lstStyle/>
          <a:p>
            <a:pPr algn="l">
              <a:lnSpc>
                <a:spcPts val="3010"/>
              </a:lnSpc>
              <a:spcBef>
                <a:spcPct val="0"/>
              </a:spcBef>
            </a:pPr>
            <a:r>
              <a:rPr lang="en-US" sz="2150" b="1">
                <a:solidFill>
                  <a:srgbClr val="000000"/>
                </a:solidFill>
                <a:latin typeface="Public Sans Bold"/>
                <a:ea typeface="Public Sans Bold"/>
                <a:cs typeface="Public Sans Bold"/>
                <a:sym typeface="Public Sans Bold"/>
              </a:rPr>
              <a:t>Contact Growth last 30 Days: 21</a:t>
            </a:r>
          </a:p>
        </p:txBody>
      </p:sp>
      <p:sp>
        <p:nvSpPr>
          <p:cNvPr id="18" name="TextBox 18"/>
          <p:cNvSpPr txBox="1"/>
          <p:nvPr/>
        </p:nvSpPr>
        <p:spPr>
          <a:xfrm>
            <a:off x="6585150" y="3371593"/>
            <a:ext cx="5429594" cy="5191110"/>
          </a:xfrm>
          <a:prstGeom prst="rect">
            <a:avLst/>
          </a:prstGeom>
        </p:spPr>
        <p:txBody>
          <a:bodyPr lIns="0" tIns="0" rIns="0" bIns="0" rtlCol="0" anchor="t">
            <a:spAutoFit/>
          </a:bodyPr>
          <a:lstStyle/>
          <a:p>
            <a:pPr algn="l">
              <a:lnSpc>
                <a:spcPts val="3150"/>
              </a:lnSpc>
            </a:pPr>
            <a:r>
              <a:rPr lang="en-US" sz="2250" b="1">
                <a:solidFill>
                  <a:srgbClr val="000000"/>
                </a:solidFill>
                <a:latin typeface="Public Sans Bold"/>
                <a:ea typeface="Public Sans Bold"/>
                <a:cs typeface="Public Sans Bold"/>
                <a:sym typeface="Public Sans Bold"/>
              </a:rPr>
              <a:t>May Newsletter - </a:t>
            </a:r>
          </a:p>
          <a:p>
            <a:pPr algn="l">
              <a:lnSpc>
                <a:spcPts val="3150"/>
              </a:lnSpc>
            </a:pPr>
            <a:r>
              <a:rPr lang="en-US" sz="2250">
                <a:solidFill>
                  <a:srgbClr val="000000"/>
                </a:solidFill>
                <a:latin typeface="Public Sans"/>
                <a:ea typeface="Public Sans"/>
                <a:cs typeface="Public Sans"/>
                <a:sym typeface="Public Sans"/>
              </a:rPr>
              <a:t>First wave - Sent April 30 8:39am</a:t>
            </a:r>
          </a:p>
          <a:p>
            <a:pPr marL="485901" lvl="1" indent="-242951" algn="l">
              <a:lnSpc>
                <a:spcPts val="3150"/>
              </a:lnSpc>
              <a:buFont typeface="Arial"/>
              <a:buChar char="•"/>
            </a:pPr>
            <a:r>
              <a:rPr lang="en-US" sz="2250">
                <a:solidFill>
                  <a:srgbClr val="000000"/>
                </a:solidFill>
                <a:latin typeface="Public Sans"/>
                <a:ea typeface="Public Sans"/>
                <a:cs typeface="Public Sans"/>
                <a:sym typeface="Public Sans"/>
              </a:rPr>
              <a:t>Sent to 793 Contacts</a:t>
            </a:r>
          </a:p>
          <a:p>
            <a:pPr marL="485901" lvl="1" indent="-242951" algn="l">
              <a:lnSpc>
                <a:spcPts val="3150"/>
              </a:lnSpc>
              <a:buFont typeface="Arial"/>
              <a:buChar char="•"/>
            </a:pPr>
            <a:r>
              <a:rPr lang="en-US" sz="2250">
                <a:solidFill>
                  <a:srgbClr val="000000"/>
                </a:solidFill>
                <a:latin typeface="Public Sans"/>
                <a:ea typeface="Public Sans"/>
                <a:cs typeface="Public Sans"/>
                <a:sym typeface="Public Sans"/>
              </a:rPr>
              <a:t>42% Open rate</a:t>
            </a:r>
          </a:p>
          <a:p>
            <a:pPr marL="485901" lvl="1" indent="-242951" algn="l">
              <a:lnSpc>
                <a:spcPts val="3150"/>
              </a:lnSpc>
              <a:buFont typeface="Arial"/>
              <a:buChar char="•"/>
            </a:pPr>
            <a:r>
              <a:rPr lang="en-US" sz="2250">
                <a:solidFill>
                  <a:srgbClr val="000000"/>
                </a:solidFill>
                <a:latin typeface="Public Sans"/>
                <a:ea typeface="Public Sans"/>
                <a:cs typeface="Public Sans"/>
                <a:sym typeface="Public Sans"/>
              </a:rPr>
              <a:t>7% Clickthrough rate</a:t>
            </a:r>
          </a:p>
          <a:p>
            <a:pPr algn="l">
              <a:lnSpc>
                <a:spcPts val="3150"/>
              </a:lnSpc>
            </a:pPr>
            <a:endParaRPr lang="en-US" sz="2250">
              <a:solidFill>
                <a:srgbClr val="000000"/>
              </a:solidFill>
              <a:latin typeface="Public Sans"/>
              <a:ea typeface="Public Sans"/>
              <a:cs typeface="Public Sans"/>
              <a:sym typeface="Public Sans"/>
            </a:endParaRPr>
          </a:p>
          <a:p>
            <a:pPr algn="l">
              <a:lnSpc>
                <a:spcPts val="3150"/>
              </a:lnSpc>
            </a:pPr>
            <a:r>
              <a:rPr lang="en-US" sz="2250">
                <a:solidFill>
                  <a:srgbClr val="000000"/>
                </a:solidFill>
                <a:latin typeface="Public Sans"/>
                <a:ea typeface="Public Sans"/>
                <a:cs typeface="Public Sans"/>
                <a:sym typeface="Public Sans"/>
              </a:rPr>
              <a:t>As new contacts are added via our website I send them this newsletter. as of June 3</a:t>
            </a:r>
          </a:p>
          <a:p>
            <a:pPr marL="485901" lvl="1" indent="-242951" algn="l">
              <a:lnSpc>
                <a:spcPts val="3150"/>
              </a:lnSpc>
              <a:buFont typeface="Arial"/>
              <a:buChar char="•"/>
            </a:pPr>
            <a:r>
              <a:rPr lang="en-US" sz="2250">
                <a:solidFill>
                  <a:srgbClr val="000000"/>
                </a:solidFill>
                <a:latin typeface="Public Sans"/>
                <a:ea typeface="Public Sans"/>
                <a:cs typeface="Public Sans"/>
                <a:sym typeface="Public Sans"/>
              </a:rPr>
              <a:t>Sent to 821 contacts</a:t>
            </a:r>
          </a:p>
          <a:p>
            <a:pPr marL="485901" lvl="1" indent="-242951" algn="l">
              <a:lnSpc>
                <a:spcPts val="3150"/>
              </a:lnSpc>
              <a:buFont typeface="Arial"/>
              <a:buChar char="•"/>
            </a:pPr>
            <a:r>
              <a:rPr lang="en-US" sz="2250">
                <a:solidFill>
                  <a:srgbClr val="000000"/>
                </a:solidFill>
                <a:latin typeface="Public Sans"/>
                <a:ea typeface="Public Sans"/>
                <a:cs typeface="Public Sans"/>
                <a:sym typeface="Public Sans"/>
              </a:rPr>
              <a:t>44.3% Open Rate</a:t>
            </a:r>
          </a:p>
          <a:p>
            <a:pPr marL="485901" lvl="1" indent="-242951" algn="l">
              <a:lnSpc>
                <a:spcPts val="3150"/>
              </a:lnSpc>
              <a:buFont typeface="Arial"/>
              <a:buChar char="•"/>
            </a:pPr>
            <a:r>
              <a:rPr lang="en-US" sz="2250">
                <a:solidFill>
                  <a:srgbClr val="000000"/>
                </a:solidFill>
                <a:latin typeface="Public Sans"/>
                <a:ea typeface="Public Sans"/>
                <a:cs typeface="Public Sans"/>
                <a:sym typeface="Public Sans"/>
              </a:rPr>
              <a:t>7.5% Click through</a:t>
            </a:r>
          </a:p>
          <a:p>
            <a:pPr algn="l">
              <a:lnSpc>
                <a:spcPts val="3150"/>
              </a:lnSpc>
            </a:pPr>
            <a:endParaRPr lang="en-US" sz="2250">
              <a:solidFill>
                <a:srgbClr val="000000"/>
              </a:solidFill>
              <a:latin typeface="Public Sans"/>
              <a:ea typeface="Public Sans"/>
              <a:cs typeface="Public Sans"/>
              <a:sym typeface="Public Sans"/>
            </a:endParaRPr>
          </a:p>
        </p:txBody>
      </p:sp>
      <p:sp>
        <p:nvSpPr>
          <p:cNvPr id="19" name="TextBox 19"/>
          <p:cNvSpPr txBox="1"/>
          <p:nvPr/>
        </p:nvSpPr>
        <p:spPr>
          <a:xfrm>
            <a:off x="12367169" y="3324232"/>
            <a:ext cx="4601533" cy="5591160"/>
          </a:xfrm>
          <a:prstGeom prst="rect">
            <a:avLst/>
          </a:prstGeom>
        </p:spPr>
        <p:txBody>
          <a:bodyPr lIns="0" tIns="0" rIns="0" bIns="0" rtlCol="0" anchor="t">
            <a:spAutoFit/>
          </a:bodyPr>
          <a:lstStyle/>
          <a:p>
            <a:pPr algn="l">
              <a:lnSpc>
                <a:spcPts val="3150"/>
              </a:lnSpc>
            </a:pPr>
            <a:r>
              <a:rPr lang="en-US" sz="2250" b="1">
                <a:solidFill>
                  <a:srgbClr val="000000"/>
                </a:solidFill>
                <a:latin typeface="Public Sans Bold"/>
                <a:ea typeface="Public Sans Bold"/>
                <a:cs typeface="Public Sans Bold"/>
                <a:sym typeface="Public Sans Bold"/>
              </a:rPr>
              <a:t>Annual Luncheon - Presenting Sponsor Announcement</a:t>
            </a:r>
          </a:p>
          <a:p>
            <a:pPr algn="l">
              <a:lnSpc>
                <a:spcPts val="3150"/>
              </a:lnSpc>
            </a:pPr>
            <a:r>
              <a:rPr lang="en-US" sz="2250">
                <a:solidFill>
                  <a:srgbClr val="000000"/>
                </a:solidFill>
                <a:latin typeface="Public Sans"/>
                <a:ea typeface="Public Sans"/>
                <a:cs typeface="Public Sans"/>
                <a:sym typeface="Public Sans"/>
              </a:rPr>
              <a:t>Sent June 2, 2026</a:t>
            </a:r>
          </a:p>
          <a:p>
            <a:pPr marL="485901" lvl="1" indent="-242951" algn="l">
              <a:lnSpc>
                <a:spcPts val="3150"/>
              </a:lnSpc>
              <a:buFont typeface="Arial"/>
              <a:buChar char="•"/>
            </a:pPr>
            <a:r>
              <a:rPr lang="en-US" sz="2250">
                <a:solidFill>
                  <a:srgbClr val="000000"/>
                </a:solidFill>
                <a:latin typeface="Public Sans"/>
                <a:ea typeface="Public Sans"/>
                <a:cs typeface="Public Sans"/>
                <a:sym typeface="Public Sans"/>
              </a:rPr>
              <a:t>Sent to 811 Contacts</a:t>
            </a:r>
          </a:p>
          <a:p>
            <a:pPr marL="485901" lvl="1" indent="-242951" algn="l">
              <a:lnSpc>
                <a:spcPts val="3150"/>
              </a:lnSpc>
              <a:buFont typeface="Arial"/>
              <a:buChar char="•"/>
            </a:pPr>
            <a:r>
              <a:rPr lang="en-US" sz="2250">
                <a:solidFill>
                  <a:srgbClr val="000000"/>
                </a:solidFill>
                <a:latin typeface="Public Sans"/>
                <a:ea typeface="Public Sans"/>
                <a:cs typeface="Public Sans"/>
                <a:sym typeface="Public Sans"/>
              </a:rPr>
              <a:t>40.1% Open rate</a:t>
            </a:r>
          </a:p>
          <a:p>
            <a:pPr marL="485901" lvl="1" indent="-242951" algn="l">
              <a:lnSpc>
                <a:spcPts val="3150"/>
              </a:lnSpc>
              <a:buFont typeface="Arial"/>
              <a:buChar char="•"/>
            </a:pPr>
            <a:r>
              <a:rPr lang="en-US" sz="2250">
                <a:solidFill>
                  <a:srgbClr val="000000"/>
                </a:solidFill>
                <a:latin typeface="Public Sans"/>
                <a:ea typeface="Public Sans"/>
                <a:cs typeface="Public Sans"/>
                <a:sym typeface="Public Sans"/>
              </a:rPr>
              <a:t>5.4% Clickthrough rate</a:t>
            </a:r>
          </a:p>
          <a:p>
            <a:pPr algn="l">
              <a:lnSpc>
                <a:spcPts val="3150"/>
              </a:lnSpc>
            </a:pPr>
            <a:endParaRPr lang="en-US" sz="2250">
              <a:solidFill>
                <a:srgbClr val="000000"/>
              </a:solidFill>
              <a:latin typeface="Public Sans"/>
              <a:ea typeface="Public Sans"/>
              <a:cs typeface="Public Sans"/>
              <a:sym typeface="Public Sans"/>
            </a:endParaRPr>
          </a:p>
          <a:p>
            <a:pPr algn="l">
              <a:lnSpc>
                <a:spcPts val="3150"/>
              </a:lnSpc>
            </a:pPr>
            <a:r>
              <a:rPr lang="en-US" sz="2250" b="1">
                <a:solidFill>
                  <a:srgbClr val="000000"/>
                </a:solidFill>
                <a:latin typeface="Public Sans Bold"/>
                <a:ea typeface="Public Sans Bold"/>
                <a:cs typeface="Public Sans Bold"/>
                <a:sym typeface="Public Sans Bold"/>
              </a:rPr>
              <a:t>World Elder Abuse Day</a:t>
            </a:r>
          </a:p>
          <a:p>
            <a:pPr algn="l">
              <a:lnSpc>
                <a:spcPts val="3150"/>
              </a:lnSpc>
            </a:pPr>
            <a:r>
              <a:rPr lang="en-US" sz="2250" b="1">
                <a:solidFill>
                  <a:srgbClr val="000000"/>
                </a:solidFill>
                <a:latin typeface="Public Sans Bold"/>
                <a:ea typeface="Public Sans Bold"/>
                <a:cs typeface="Public Sans Bold"/>
                <a:sym typeface="Public Sans Bold"/>
              </a:rPr>
              <a:t>Florida webinar event</a:t>
            </a:r>
          </a:p>
          <a:p>
            <a:pPr algn="l">
              <a:lnSpc>
                <a:spcPts val="3150"/>
              </a:lnSpc>
            </a:pPr>
            <a:r>
              <a:rPr lang="en-US" sz="2250">
                <a:solidFill>
                  <a:srgbClr val="000000"/>
                </a:solidFill>
                <a:latin typeface="Public Sans"/>
                <a:ea typeface="Public Sans"/>
                <a:cs typeface="Public Sans"/>
                <a:sym typeface="Public Sans"/>
              </a:rPr>
              <a:t>Sent June 5, 2026</a:t>
            </a:r>
          </a:p>
          <a:p>
            <a:pPr marL="485901" lvl="1" indent="-242951" algn="l">
              <a:lnSpc>
                <a:spcPts val="3150"/>
              </a:lnSpc>
              <a:buFont typeface="Arial"/>
              <a:buChar char="•"/>
            </a:pPr>
            <a:r>
              <a:rPr lang="en-US" sz="2250">
                <a:solidFill>
                  <a:srgbClr val="000000"/>
                </a:solidFill>
                <a:latin typeface="Public Sans"/>
                <a:ea typeface="Public Sans"/>
                <a:cs typeface="Public Sans"/>
                <a:sym typeface="Public Sans"/>
              </a:rPr>
              <a:t>819 contacts</a:t>
            </a:r>
          </a:p>
          <a:p>
            <a:pPr marL="485901" lvl="1" indent="-242951" algn="l">
              <a:lnSpc>
                <a:spcPts val="3150"/>
              </a:lnSpc>
              <a:buFont typeface="Arial"/>
              <a:buChar char="•"/>
            </a:pPr>
            <a:r>
              <a:rPr lang="en-US" sz="2250">
                <a:solidFill>
                  <a:srgbClr val="000000"/>
                </a:solidFill>
                <a:latin typeface="Public Sans"/>
                <a:ea typeface="Public Sans"/>
                <a:cs typeface="Public Sans"/>
                <a:sym typeface="Public Sans"/>
              </a:rPr>
              <a:t>40% Open Rate</a:t>
            </a:r>
          </a:p>
          <a:p>
            <a:pPr marL="485901" lvl="1" indent="-242951" algn="l">
              <a:lnSpc>
                <a:spcPts val="3150"/>
              </a:lnSpc>
              <a:buFont typeface="Arial"/>
              <a:buChar char="•"/>
            </a:pPr>
            <a:r>
              <a:rPr lang="en-US" sz="2250">
                <a:solidFill>
                  <a:srgbClr val="000000"/>
                </a:solidFill>
                <a:latin typeface="Public Sans"/>
                <a:ea typeface="Public Sans"/>
                <a:cs typeface="Public Sans"/>
                <a:sym typeface="Public Sans"/>
              </a:rPr>
              <a:t>5% Clickthrough</a:t>
            </a:r>
          </a:p>
          <a:p>
            <a:pPr algn="l">
              <a:lnSpc>
                <a:spcPts val="3150"/>
              </a:lnSpc>
            </a:pPr>
            <a:endParaRPr lang="en-US" sz="2250">
              <a:solidFill>
                <a:srgbClr val="000000"/>
              </a:solidFill>
              <a:latin typeface="Public Sans"/>
              <a:ea typeface="Public Sans"/>
              <a:cs typeface="Public Sans"/>
              <a:sym typeface="Public Sans"/>
            </a:endParaRPr>
          </a:p>
        </p:txBody>
      </p:sp>
      <p:sp>
        <p:nvSpPr>
          <p:cNvPr id="20" name="TextBox 20"/>
          <p:cNvSpPr txBox="1"/>
          <p:nvPr/>
        </p:nvSpPr>
        <p:spPr>
          <a:xfrm>
            <a:off x="2028797" y="1098756"/>
            <a:ext cx="5588843" cy="1074692"/>
          </a:xfrm>
          <a:prstGeom prst="rect">
            <a:avLst/>
          </a:prstGeom>
        </p:spPr>
        <p:txBody>
          <a:bodyPr lIns="0" tIns="0" rIns="0" bIns="0" rtlCol="0" anchor="t">
            <a:spAutoFit/>
          </a:bodyPr>
          <a:lstStyle/>
          <a:p>
            <a:pPr algn="ctr">
              <a:lnSpc>
                <a:spcPts val="4289"/>
              </a:lnSpc>
            </a:pPr>
            <a:r>
              <a:rPr lang="en-US" sz="3064" b="1">
                <a:solidFill>
                  <a:srgbClr val="FFFFFF"/>
                </a:solidFill>
                <a:latin typeface="Public Sans Bold"/>
                <a:ea typeface="Public Sans Bold"/>
                <a:cs typeface="Public Sans Bold"/>
                <a:sym typeface="Public Sans Bold"/>
              </a:rPr>
              <a:t>July 2026 </a:t>
            </a:r>
          </a:p>
          <a:p>
            <a:pPr algn="ctr">
              <a:lnSpc>
                <a:spcPts val="4289"/>
              </a:lnSpc>
              <a:spcBef>
                <a:spcPct val="0"/>
              </a:spcBef>
            </a:pPr>
            <a:r>
              <a:rPr lang="en-US" sz="3064" b="1">
                <a:solidFill>
                  <a:srgbClr val="FFFFFF"/>
                </a:solidFill>
                <a:latin typeface="Public Sans Bold"/>
                <a:ea typeface="Public Sans Bold"/>
                <a:cs typeface="Public Sans Bold"/>
                <a:sym typeface="Public Sans Bold"/>
              </a:rPr>
              <a:t>Advisory Council Meeting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300784" y="-445005"/>
            <a:ext cx="5546693" cy="11382397"/>
            <a:chOff x="0" y="0"/>
            <a:chExt cx="1460857" cy="2997833"/>
          </a:xfrm>
        </p:grpSpPr>
        <p:sp>
          <p:nvSpPr>
            <p:cNvPr id="3" name="Freeform 3"/>
            <p:cNvSpPr/>
            <p:nvPr/>
          </p:nvSpPr>
          <p:spPr>
            <a:xfrm>
              <a:off x="0" y="0"/>
              <a:ext cx="1460857" cy="2997833"/>
            </a:xfrm>
            <a:custGeom>
              <a:avLst/>
              <a:gdLst/>
              <a:ahLst/>
              <a:cxnLst/>
              <a:rect l="l" t="t" r="r" b="b"/>
              <a:pathLst>
                <a:path w="1460857" h="2997833">
                  <a:moveTo>
                    <a:pt x="0" y="0"/>
                  </a:moveTo>
                  <a:lnTo>
                    <a:pt x="1460857" y="0"/>
                  </a:lnTo>
                  <a:lnTo>
                    <a:pt x="1460857" y="2997833"/>
                  </a:lnTo>
                  <a:lnTo>
                    <a:pt x="0" y="2997833"/>
                  </a:lnTo>
                  <a:close/>
                </a:path>
              </a:pathLst>
            </a:custGeom>
            <a:solidFill>
              <a:srgbClr val="32B558"/>
            </a:solidFill>
          </p:spPr>
          <p:txBody>
            <a:bodyPr/>
            <a:lstStyle/>
            <a:p>
              <a:endParaRPr lang="en-US"/>
            </a:p>
          </p:txBody>
        </p:sp>
        <p:sp>
          <p:nvSpPr>
            <p:cNvPr id="4" name="TextBox 4"/>
            <p:cNvSpPr txBox="1"/>
            <p:nvPr/>
          </p:nvSpPr>
          <p:spPr>
            <a:xfrm>
              <a:off x="0" y="-47625"/>
              <a:ext cx="1460857" cy="3045458"/>
            </a:xfrm>
            <a:prstGeom prst="rect">
              <a:avLst/>
            </a:prstGeom>
          </p:spPr>
          <p:txBody>
            <a:bodyPr lIns="50800" tIns="50800" rIns="50800" bIns="50800" rtlCol="0" anchor="ctr"/>
            <a:lstStyle/>
            <a:p>
              <a:pPr algn="ctr">
                <a:lnSpc>
                  <a:spcPts val="2330"/>
                </a:lnSpc>
              </a:pPr>
              <a:endParaRPr/>
            </a:p>
          </p:txBody>
        </p:sp>
      </p:grpSp>
      <p:grpSp>
        <p:nvGrpSpPr>
          <p:cNvPr id="5" name="Group 5"/>
          <p:cNvGrpSpPr/>
          <p:nvPr/>
        </p:nvGrpSpPr>
        <p:grpSpPr>
          <a:xfrm>
            <a:off x="13776404" y="-2783373"/>
            <a:ext cx="4827839" cy="6498796"/>
            <a:chOff x="0" y="0"/>
            <a:chExt cx="1271530" cy="1711617"/>
          </a:xfrm>
        </p:grpSpPr>
        <p:sp>
          <p:nvSpPr>
            <p:cNvPr id="6" name="Freeform 6"/>
            <p:cNvSpPr/>
            <p:nvPr/>
          </p:nvSpPr>
          <p:spPr>
            <a:xfrm>
              <a:off x="0" y="0"/>
              <a:ext cx="1271530" cy="1711617"/>
            </a:xfrm>
            <a:custGeom>
              <a:avLst/>
              <a:gdLst/>
              <a:ahLst/>
              <a:cxnLst/>
              <a:rect l="l" t="t" r="r" b="b"/>
              <a:pathLst>
                <a:path w="1271530" h="1711617">
                  <a:moveTo>
                    <a:pt x="0" y="0"/>
                  </a:moveTo>
                  <a:lnTo>
                    <a:pt x="1271530" y="0"/>
                  </a:lnTo>
                  <a:lnTo>
                    <a:pt x="1271530" y="1711617"/>
                  </a:lnTo>
                  <a:lnTo>
                    <a:pt x="0" y="1711617"/>
                  </a:lnTo>
                  <a:close/>
                </a:path>
              </a:pathLst>
            </a:custGeom>
            <a:solidFill>
              <a:srgbClr val="FB8240"/>
            </a:solidFill>
          </p:spPr>
          <p:txBody>
            <a:bodyPr/>
            <a:lstStyle/>
            <a:p>
              <a:endParaRPr lang="en-US"/>
            </a:p>
          </p:txBody>
        </p:sp>
        <p:sp>
          <p:nvSpPr>
            <p:cNvPr id="7" name="TextBox 7"/>
            <p:cNvSpPr txBox="1"/>
            <p:nvPr/>
          </p:nvSpPr>
          <p:spPr>
            <a:xfrm>
              <a:off x="0" y="-47625"/>
              <a:ext cx="1271530" cy="1759242"/>
            </a:xfrm>
            <a:prstGeom prst="rect">
              <a:avLst/>
            </a:prstGeom>
          </p:spPr>
          <p:txBody>
            <a:bodyPr lIns="50800" tIns="50800" rIns="50800" bIns="50800" rtlCol="0" anchor="ctr"/>
            <a:lstStyle/>
            <a:p>
              <a:pPr algn="ctr">
                <a:lnSpc>
                  <a:spcPts val="2330"/>
                </a:lnSpc>
              </a:pPr>
              <a:endParaRPr/>
            </a:p>
          </p:txBody>
        </p:sp>
      </p:grpSp>
      <p:sp>
        <p:nvSpPr>
          <p:cNvPr id="8" name="Freeform 8"/>
          <p:cNvSpPr/>
          <p:nvPr/>
        </p:nvSpPr>
        <p:spPr>
          <a:xfrm>
            <a:off x="2389481" y="754877"/>
            <a:ext cx="15370008" cy="9042997"/>
          </a:xfrm>
          <a:custGeom>
            <a:avLst/>
            <a:gdLst/>
            <a:ahLst/>
            <a:cxnLst/>
            <a:rect l="l" t="t" r="r" b="b"/>
            <a:pathLst>
              <a:path w="15370008" h="9042997">
                <a:moveTo>
                  <a:pt x="0" y="0"/>
                </a:moveTo>
                <a:lnTo>
                  <a:pt x="15370009" y="0"/>
                </a:lnTo>
                <a:lnTo>
                  <a:pt x="15370009" y="9042997"/>
                </a:lnTo>
                <a:lnTo>
                  <a:pt x="0" y="9042997"/>
                </a:lnTo>
                <a:lnTo>
                  <a:pt x="0" y="0"/>
                </a:lnTo>
                <a:close/>
              </a:path>
            </a:pathLst>
          </a:custGeom>
          <a:blipFill>
            <a:blip r:embed="rId2"/>
            <a:stretch>
              <a:fillRect/>
            </a:stretch>
          </a:blipFill>
        </p:spPr>
        <p:txBody>
          <a:bodyPr/>
          <a:lstStyle/>
          <a:p>
            <a:endParaRPr lang="en-US"/>
          </a:p>
        </p:txBody>
      </p:sp>
      <p:grpSp>
        <p:nvGrpSpPr>
          <p:cNvPr id="9" name="Group 9"/>
          <p:cNvGrpSpPr/>
          <p:nvPr/>
        </p:nvGrpSpPr>
        <p:grpSpPr>
          <a:xfrm>
            <a:off x="1028700" y="1028700"/>
            <a:ext cx="16230600" cy="8229600"/>
            <a:chOff x="0" y="0"/>
            <a:chExt cx="4274726" cy="2167467"/>
          </a:xfrm>
        </p:grpSpPr>
        <p:sp>
          <p:nvSpPr>
            <p:cNvPr id="10" name="Freeform 10"/>
            <p:cNvSpPr/>
            <p:nvPr/>
          </p:nvSpPr>
          <p:spPr>
            <a:xfrm>
              <a:off x="0" y="0"/>
              <a:ext cx="4274726" cy="2167467"/>
            </a:xfrm>
            <a:custGeom>
              <a:avLst/>
              <a:gdLst/>
              <a:ahLst/>
              <a:cxnLst/>
              <a:rect l="l" t="t" r="r" b="b"/>
              <a:pathLst>
                <a:path w="4274726" h="2167467">
                  <a:moveTo>
                    <a:pt x="0" y="0"/>
                  </a:moveTo>
                  <a:lnTo>
                    <a:pt x="4274726" y="0"/>
                  </a:lnTo>
                  <a:lnTo>
                    <a:pt x="4274726" y="2167467"/>
                  </a:lnTo>
                  <a:lnTo>
                    <a:pt x="0" y="2167467"/>
                  </a:lnTo>
                  <a:close/>
                </a:path>
              </a:pathLst>
            </a:custGeom>
            <a:solidFill>
              <a:srgbClr val="FFFFFF"/>
            </a:solidFill>
          </p:spPr>
          <p:txBody>
            <a:bodyPr/>
            <a:lstStyle/>
            <a:p>
              <a:endParaRPr lang="en-US"/>
            </a:p>
          </p:txBody>
        </p:sp>
        <p:sp>
          <p:nvSpPr>
            <p:cNvPr id="11" name="TextBox 11"/>
            <p:cNvSpPr txBox="1"/>
            <p:nvPr/>
          </p:nvSpPr>
          <p:spPr>
            <a:xfrm>
              <a:off x="0" y="-47625"/>
              <a:ext cx="4274726" cy="2215092"/>
            </a:xfrm>
            <a:prstGeom prst="rect">
              <a:avLst/>
            </a:prstGeom>
          </p:spPr>
          <p:txBody>
            <a:bodyPr lIns="50800" tIns="50800" rIns="50800" bIns="50800" rtlCol="0" anchor="ctr"/>
            <a:lstStyle/>
            <a:p>
              <a:pPr algn="ctr">
                <a:lnSpc>
                  <a:spcPts val="2330"/>
                </a:lnSpc>
              </a:pPr>
              <a:endParaRPr/>
            </a:p>
          </p:txBody>
        </p:sp>
      </p:grpSp>
      <p:grpSp>
        <p:nvGrpSpPr>
          <p:cNvPr id="12" name="Group 12"/>
          <p:cNvGrpSpPr/>
          <p:nvPr/>
        </p:nvGrpSpPr>
        <p:grpSpPr>
          <a:xfrm>
            <a:off x="1028700" y="1028700"/>
            <a:ext cx="7589038" cy="1144748"/>
            <a:chOff x="0" y="0"/>
            <a:chExt cx="1998759" cy="301497"/>
          </a:xfrm>
        </p:grpSpPr>
        <p:sp>
          <p:nvSpPr>
            <p:cNvPr id="13" name="Freeform 13"/>
            <p:cNvSpPr/>
            <p:nvPr/>
          </p:nvSpPr>
          <p:spPr>
            <a:xfrm>
              <a:off x="0" y="0"/>
              <a:ext cx="1998759" cy="301497"/>
            </a:xfrm>
            <a:custGeom>
              <a:avLst/>
              <a:gdLst/>
              <a:ahLst/>
              <a:cxnLst/>
              <a:rect l="l" t="t" r="r" b="b"/>
              <a:pathLst>
                <a:path w="1998759" h="301497">
                  <a:moveTo>
                    <a:pt x="0" y="0"/>
                  </a:moveTo>
                  <a:lnTo>
                    <a:pt x="1998759" y="0"/>
                  </a:lnTo>
                  <a:lnTo>
                    <a:pt x="1998759" y="301497"/>
                  </a:lnTo>
                  <a:lnTo>
                    <a:pt x="0" y="301497"/>
                  </a:lnTo>
                  <a:close/>
                </a:path>
              </a:pathLst>
            </a:custGeom>
            <a:solidFill>
              <a:srgbClr val="08A4CA"/>
            </a:solidFill>
          </p:spPr>
          <p:txBody>
            <a:bodyPr/>
            <a:lstStyle/>
            <a:p>
              <a:endParaRPr lang="en-US"/>
            </a:p>
          </p:txBody>
        </p:sp>
        <p:sp>
          <p:nvSpPr>
            <p:cNvPr id="14" name="TextBox 14"/>
            <p:cNvSpPr txBox="1"/>
            <p:nvPr/>
          </p:nvSpPr>
          <p:spPr>
            <a:xfrm>
              <a:off x="0" y="-38100"/>
              <a:ext cx="1998759" cy="339597"/>
            </a:xfrm>
            <a:prstGeom prst="rect">
              <a:avLst/>
            </a:prstGeom>
          </p:spPr>
          <p:txBody>
            <a:bodyPr lIns="50800" tIns="50800" rIns="50800" bIns="50800" rtlCol="0" anchor="ctr"/>
            <a:lstStyle/>
            <a:p>
              <a:pPr algn="ctr">
                <a:lnSpc>
                  <a:spcPts val="2659"/>
                </a:lnSpc>
              </a:pPr>
              <a:endParaRPr/>
            </a:p>
          </p:txBody>
        </p:sp>
      </p:grpSp>
      <p:sp>
        <p:nvSpPr>
          <p:cNvPr id="15" name="Freeform 15"/>
          <p:cNvSpPr/>
          <p:nvPr/>
        </p:nvSpPr>
        <p:spPr>
          <a:xfrm>
            <a:off x="1472562" y="2866364"/>
            <a:ext cx="9741441" cy="5707237"/>
          </a:xfrm>
          <a:custGeom>
            <a:avLst/>
            <a:gdLst/>
            <a:ahLst/>
            <a:cxnLst/>
            <a:rect l="l" t="t" r="r" b="b"/>
            <a:pathLst>
              <a:path w="9741441" h="5707237">
                <a:moveTo>
                  <a:pt x="0" y="0"/>
                </a:moveTo>
                <a:lnTo>
                  <a:pt x="9741441" y="0"/>
                </a:lnTo>
                <a:lnTo>
                  <a:pt x="9741441" y="5707237"/>
                </a:lnTo>
                <a:lnTo>
                  <a:pt x="0" y="5707237"/>
                </a:lnTo>
                <a:lnTo>
                  <a:pt x="0" y="0"/>
                </a:lnTo>
                <a:close/>
              </a:path>
            </a:pathLst>
          </a:custGeom>
          <a:blipFill>
            <a:blip r:embed="rId3"/>
            <a:stretch>
              <a:fillRect t="-28014"/>
            </a:stretch>
          </a:blipFill>
        </p:spPr>
        <p:txBody>
          <a:bodyPr/>
          <a:lstStyle/>
          <a:p>
            <a:endParaRPr lang="en-US"/>
          </a:p>
        </p:txBody>
      </p:sp>
      <p:sp>
        <p:nvSpPr>
          <p:cNvPr id="16" name="TextBox 16"/>
          <p:cNvSpPr txBox="1"/>
          <p:nvPr/>
        </p:nvSpPr>
        <p:spPr>
          <a:xfrm>
            <a:off x="2028797" y="1098756"/>
            <a:ext cx="5588843" cy="1074692"/>
          </a:xfrm>
          <a:prstGeom prst="rect">
            <a:avLst/>
          </a:prstGeom>
        </p:spPr>
        <p:txBody>
          <a:bodyPr lIns="0" tIns="0" rIns="0" bIns="0" rtlCol="0" anchor="t">
            <a:spAutoFit/>
          </a:bodyPr>
          <a:lstStyle/>
          <a:p>
            <a:pPr algn="ctr">
              <a:lnSpc>
                <a:spcPts val="4289"/>
              </a:lnSpc>
            </a:pPr>
            <a:r>
              <a:rPr lang="en-US" sz="3064" b="1">
                <a:solidFill>
                  <a:srgbClr val="FFFFFF"/>
                </a:solidFill>
                <a:latin typeface="Public Sans Bold"/>
                <a:ea typeface="Public Sans Bold"/>
                <a:cs typeface="Public Sans Bold"/>
                <a:sym typeface="Public Sans Bold"/>
              </a:rPr>
              <a:t>July 2026 </a:t>
            </a:r>
          </a:p>
          <a:p>
            <a:pPr algn="ctr">
              <a:lnSpc>
                <a:spcPts val="4289"/>
              </a:lnSpc>
              <a:spcBef>
                <a:spcPct val="0"/>
              </a:spcBef>
            </a:pPr>
            <a:r>
              <a:rPr lang="en-US" sz="3064" b="1">
                <a:solidFill>
                  <a:srgbClr val="FFFFFF"/>
                </a:solidFill>
                <a:latin typeface="Public Sans Bold"/>
                <a:ea typeface="Public Sans Bold"/>
                <a:cs typeface="Public Sans Bold"/>
                <a:sym typeface="Public Sans Bold"/>
              </a:rPr>
              <a:t>Advisory Council Meeting</a:t>
            </a:r>
          </a:p>
        </p:txBody>
      </p:sp>
      <p:sp>
        <p:nvSpPr>
          <p:cNvPr id="17" name="TextBox 17"/>
          <p:cNvSpPr txBox="1"/>
          <p:nvPr/>
        </p:nvSpPr>
        <p:spPr>
          <a:xfrm>
            <a:off x="11512289" y="3282225"/>
            <a:ext cx="5418038" cy="4799316"/>
          </a:xfrm>
          <a:prstGeom prst="rect">
            <a:avLst/>
          </a:prstGeom>
        </p:spPr>
        <p:txBody>
          <a:bodyPr lIns="0" tIns="0" rIns="0" bIns="0" rtlCol="0" anchor="t">
            <a:spAutoFit/>
          </a:bodyPr>
          <a:lstStyle/>
          <a:p>
            <a:pPr algn="ctr">
              <a:lnSpc>
                <a:spcPts val="4270"/>
              </a:lnSpc>
            </a:pPr>
            <a:r>
              <a:rPr lang="en-US" sz="3050" b="1">
                <a:solidFill>
                  <a:srgbClr val="000000"/>
                </a:solidFill>
                <a:latin typeface="Public Sans Bold"/>
                <a:ea typeface="Public Sans Bold"/>
                <a:cs typeface="Public Sans Bold"/>
                <a:sym typeface="Public Sans Bold"/>
              </a:rPr>
              <a:t>June 16, 2026 </a:t>
            </a:r>
          </a:p>
          <a:p>
            <a:pPr algn="ctr">
              <a:lnSpc>
                <a:spcPts val="4270"/>
              </a:lnSpc>
            </a:pPr>
            <a:r>
              <a:rPr lang="en-US" sz="3050" b="1">
                <a:solidFill>
                  <a:srgbClr val="000000"/>
                </a:solidFill>
                <a:latin typeface="Public Sans Bold"/>
                <a:ea typeface="Public Sans Bold"/>
                <a:cs typeface="Public Sans Bold"/>
                <a:sym typeface="Public Sans Bold"/>
              </a:rPr>
              <a:t>Volunteer Event</a:t>
            </a:r>
          </a:p>
          <a:p>
            <a:pPr algn="ctr">
              <a:lnSpc>
                <a:spcPts val="4270"/>
              </a:lnSpc>
            </a:pPr>
            <a:endParaRPr lang="en-US" sz="3050" b="1">
              <a:solidFill>
                <a:srgbClr val="000000"/>
              </a:solidFill>
              <a:latin typeface="Public Sans Bold"/>
              <a:ea typeface="Public Sans Bold"/>
              <a:cs typeface="Public Sans Bold"/>
              <a:sym typeface="Public Sans Bold"/>
            </a:endParaRPr>
          </a:p>
          <a:p>
            <a:pPr algn="ctr">
              <a:lnSpc>
                <a:spcPts val="4270"/>
              </a:lnSpc>
            </a:pPr>
            <a:r>
              <a:rPr lang="en-US" sz="3050" b="1">
                <a:solidFill>
                  <a:srgbClr val="000000"/>
                </a:solidFill>
                <a:latin typeface="Public Sans Bold"/>
                <a:ea typeface="Public Sans Bold"/>
                <a:cs typeface="Public Sans Bold"/>
                <a:sym typeface="Public Sans Bold"/>
              </a:rPr>
              <a:t>100 hurricane kits packed for Pinellas County Seniors. </a:t>
            </a:r>
          </a:p>
          <a:p>
            <a:pPr algn="ctr">
              <a:lnSpc>
                <a:spcPts val="4270"/>
              </a:lnSpc>
            </a:pPr>
            <a:endParaRPr lang="en-US" sz="3050" b="1">
              <a:solidFill>
                <a:srgbClr val="000000"/>
              </a:solidFill>
              <a:latin typeface="Public Sans Bold"/>
              <a:ea typeface="Public Sans Bold"/>
              <a:cs typeface="Public Sans Bold"/>
              <a:sym typeface="Public Sans Bold"/>
            </a:endParaRPr>
          </a:p>
          <a:p>
            <a:pPr algn="ctr">
              <a:lnSpc>
                <a:spcPts val="4270"/>
              </a:lnSpc>
            </a:pPr>
            <a:r>
              <a:rPr lang="en-US" sz="3050" b="1">
                <a:solidFill>
                  <a:srgbClr val="000000"/>
                </a:solidFill>
                <a:latin typeface="Public Sans Bold"/>
                <a:ea typeface="Public Sans Bold"/>
                <a:cs typeface="Public Sans Bold"/>
                <a:sym typeface="Public Sans Bold"/>
              </a:rPr>
              <a:t>Funded by Duke Energy</a:t>
            </a:r>
          </a:p>
          <a:p>
            <a:pPr algn="ctr">
              <a:lnSpc>
                <a:spcPts val="4270"/>
              </a:lnSpc>
            </a:pPr>
            <a:r>
              <a:rPr lang="en-US" sz="3050" b="1">
                <a:solidFill>
                  <a:srgbClr val="000000"/>
                </a:solidFill>
                <a:latin typeface="Public Sans Bold"/>
                <a:ea typeface="Public Sans Bold"/>
                <a:cs typeface="Public Sans Bold"/>
                <a:sym typeface="Public Sans Bold"/>
              </a:rPr>
              <a:t>Hosted by ArchWell Health</a:t>
            </a:r>
          </a:p>
          <a:p>
            <a:pPr algn="ctr">
              <a:lnSpc>
                <a:spcPts val="4270"/>
              </a:lnSpc>
              <a:spcBef>
                <a:spcPct val="0"/>
              </a:spcBef>
            </a:pPr>
            <a:endParaRPr lang="en-US" sz="3050" b="1">
              <a:solidFill>
                <a:srgbClr val="000000"/>
              </a:solidFill>
              <a:latin typeface="Public Sans Bold"/>
              <a:ea typeface="Public Sans Bold"/>
              <a:cs typeface="Public Sans Bold"/>
              <a:sym typeface="Public Sans Bold"/>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300784" y="-445005"/>
            <a:ext cx="5546693" cy="11382397"/>
            <a:chOff x="0" y="0"/>
            <a:chExt cx="1460857" cy="2997833"/>
          </a:xfrm>
        </p:grpSpPr>
        <p:sp>
          <p:nvSpPr>
            <p:cNvPr id="3" name="Freeform 3"/>
            <p:cNvSpPr/>
            <p:nvPr/>
          </p:nvSpPr>
          <p:spPr>
            <a:xfrm>
              <a:off x="0" y="0"/>
              <a:ext cx="1460857" cy="2997833"/>
            </a:xfrm>
            <a:custGeom>
              <a:avLst/>
              <a:gdLst/>
              <a:ahLst/>
              <a:cxnLst/>
              <a:rect l="l" t="t" r="r" b="b"/>
              <a:pathLst>
                <a:path w="1460857" h="2997833">
                  <a:moveTo>
                    <a:pt x="0" y="0"/>
                  </a:moveTo>
                  <a:lnTo>
                    <a:pt x="1460857" y="0"/>
                  </a:lnTo>
                  <a:lnTo>
                    <a:pt x="1460857" y="2997833"/>
                  </a:lnTo>
                  <a:lnTo>
                    <a:pt x="0" y="2997833"/>
                  </a:lnTo>
                  <a:close/>
                </a:path>
              </a:pathLst>
            </a:custGeom>
            <a:solidFill>
              <a:srgbClr val="32B558"/>
            </a:solidFill>
          </p:spPr>
          <p:txBody>
            <a:bodyPr/>
            <a:lstStyle/>
            <a:p>
              <a:endParaRPr lang="en-US"/>
            </a:p>
          </p:txBody>
        </p:sp>
        <p:sp>
          <p:nvSpPr>
            <p:cNvPr id="4" name="TextBox 4"/>
            <p:cNvSpPr txBox="1"/>
            <p:nvPr/>
          </p:nvSpPr>
          <p:spPr>
            <a:xfrm>
              <a:off x="0" y="-47625"/>
              <a:ext cx="1460857" cy="3045458"/>
            </a:xfrm>
            <a:prstGeom prst="rect">
              <a:avLst/>
            </a:prstGeom>
          </p:spPr>
          <p:txBody>
            <a:bodyPr lIns="50800" tIns="50800" rIns="50800" bIns="50800" rtlCol="0" anchor="ctr"/>
            <a:lstStyle/>
            <a:p>
              <a:pPr algn="ctr">
                <a:lnSpc>
                  <a:spcPts val="2330"/>
                </a:lnSpc>
              </a:pPr>
              <a:endParaRPr/>
            </a:p>
          </p:txBody>
        </p:sp>
      </p:grpSp>
      <p:grpSp>
        <p:nvGrpSpPr>
          <p:cNvPr id="5" name="Group 5"/>
          <p:cNvGrpSpPr/>
          <p:nvPr/>
        </p:nvGrpSpPr>
        <p:grpSpPr>
          <a:xfrm>
            <a:off x="13776404" y="-2783373"/>
            <a:ext cx="4827839" cy="6498796"/>
            <a:chOff x="0" y="0"/>
            <a:chExt cx="1271530" cy="1711617"/>
          </a:xfrm>
        </p:grpSpPr>
        <p:sp>
          <p:nvSpPr>
            <p:cNvPr id="6" name="Freeform 6"/>
            <p:cNvSpPr/>
            <p:nvPr/>
          </p:nvSpPr>
          <p:spPr>
            <a:xfrm>
              <a:off x="0" y="0"/>
              <a:ext cx="1271530" cy="1711617"/>
            </a:xfrm>
            <a:custGeom>
              <a:avLst/>
              <a:gdLst/>
              <a:ahLst/>
              <a:cxnLst/>
              <a:rect l="l" t="t" r="r" b="b"/>
              <a:pathLst>
                <a:path w="1271530" h="1711617">
                  <a:moveTo>
                    <a:pt x="0" y="0"/>
                  </a:moveTo>
                  <a:lnTo>
                    <a:pt x="1271530" y="0"/>
                  </a:lnTo>
                  <a:lnTo>
                    <a:pt x="1271530" y="1711617"/>
                  </a:lnTo>
                  <a:lnTo>
                    <a:pt x="0" y="1711617"/>
                  </a:lnTo>
                  <a:close/>
                </a:path>
              </a:pathLst>
            </a:custGeom>
            <a:solidFill>
              <a:srgbClr val="FB8240"/>
            </a:solidFill>
          </p:spPr>
          <p:txBody>
            <a:bodyPr/>
            <a:lstStyle/>
            <a:p>
              <a:endParaRPr lang="en-US"/>
            </a:p>
          </p:txBody>
        </p:sp>
        <p:sp>
          <p:nvSpPr>
            <p:cNvPr id="7" name="TextBox 7"/>
            <p:cNvSpPr txBox="1"/>
            <p:nvPr/>
          </p:nvSpPr>
          <p:spPr>
            <a:xfrm>
              <a:off x="0" y="-47625"/>
              <a:ext cx="1271530" cy="1759242"/>
            </a:xfrm>
            <a:prstGeom prst="rect">
              <a:avLst/>
            </a:prstGeom>
          </p:spPr>
          <p:txBody>
            <a:bodyPr lIns="50800" tIns="50800" rIns="50800" bIns="50800" rtlCol="0" anchor="ctr"/>
            <a:lstStyle/>
            <a:p>
              <a:pPr algn="ctr">
                <a:lnSpc>
                  <a:spcPts val="2330"/>
                </a:lnSpc>
              </a:pPr>
              <a:endParaRPr/>
            </a:p>
          </p:txBody>
        </p:sp>
      </p:grpSp>
      <p:sp>
        <p:nvSpPr>
          <p:cNvPr id="8" name="Freeform 8"/>
          <p:cNvSpPr/>
          <p:nvPr/>
        </p:nvSpPr>
        <p:spPr>
          <a:xfrm>
            <a:off x="2389481" y="754877"/>
            <a:ext cx="15370008" cy="9042997"/>
          </a:xfrm>
          <a:custGeom>
            <a:avLst/>
            <a:gdLst/>
            <a:ahLst/>
            <a:cxnLst/>
            <a:rect l="l" t="t" r="r" b="b"/>
            <a:pathLst>
              <a:path w="15370008" h="9042997">
                <a:moveTo>
                  <a:pt x="0" y="0"/>
                </a:moveTo>
                <a:lnTo>
                  <a:pt x="15370009" y="0"/>
                </a:lnTo>
                <a:lnTo>
                  <a:pt x="15370009" y="9042997"/>
                </a:lnTo>
                <a:lnTo>
                  <a:pt x="0" y="9042997"/>
                </a:lnTo>
                <a:lnTo>
                  <a:pt x="0" y="0"/>
                </a:lnTo>
                <a:close/>
              </a:path>
            </a:pathLst>
          </a:custGeom>
          <a:blipFill>
            <a:blip r:embed="rId2"/>
            <a:stretch>
              <a:fillRect/>
            </a:stretch>
          </a:blipFill>
        </p:spPr>
        <p:txBody>
          <a:bodyPr/>
          <a:lstStyle/>
          <a:p>
            <a:endParaRPr lang="en-US"/>
          </a:p>
        </p:txBody>
      </p:sp>
      <p:grpSp>
        <p:nvGrpSpPr>
          <p:cNvPr id="9" name="Group 9"/>
          <p:cNvGrpSpPr/>
          <p:nvPr/>
        </p:nvGrpSpPr>
        <p:grpSpPr>
          <a:xfrm>
            <a:off x="1028700" y="1028700"/>
            <a:ext cx="16230600" cy="8229600"/>
            <a:chOff x="0" y="0"/>
            <a:chExt cx="4274726" cy="2167467"/>
          </a:xfrm>
        </p:grpSpPr>
        <p:sp>
          <p:nvSpPr>
            <p:cNvPr id="10" name="Freeform 10"/>
            <p:cNvSpPr/>
            <p:nvPr/>
          </p:nvSpPr>
          <p:spPr>
            <a:xfrm>
              <a:off x="0" y="0"/>
              <a:ext cx="4274726" cy="2167467"/>
            </a:xfrm>
            <a:custGeom>
              <a:avLst/>
              <a:gdLst/>
              <a:ahLst/>
              <a:cxnLst/>
              <a:rect l="l" t="t" r="r" b="b"/>
              <a:pathLst>
                <a:path w="4274726" h="2167467">
                  <a:moveTo>
                    <a:pt x="0" y="0"/>
                  </a:moveTo>
                  <a:lnTo>
                    <a:pt x="4274726" y="0"/>
                  </a:lnTo>
                  <a:lnTo>
                    <a:pt x="4274726" y="2167467"/>
                  </a:lnTo>
                  <a:lnTo>
                    <a:pt x="0" y="2167467"/>
                  </a:lnTo>
                  <a:close/>
                </a:path>
              </a:pathLst>
            </a:custGeom>
            <a:solidFill>
              <a:srgbClr val="FFFFFF"/>
            </a:solidFill>
          </p:spPr>
          <p:txBody>
            <a:bodyPr/>
            <a:lstStyle/>
            <a:p>
              <a:endParaRPr lang="en-US"/>
            </a:p>
          </p:txBody>
        </p:sp>
        <p:sp>
          <p:nvSpPr>
            <p:cNvPr id="11" name="TextBox 11"/>
            <p:cNvSpPr txBox="1"/>
            <p:nvPr/>
          </p:nvSpPr>
          <p:spPr>
            <a:xfrm>
              <a:off x="0" y="-47625"/>
              <a:ext cx="4274726" cy="2215092"/>
            </a:xfrm>
            <a:prstGeom prst="rect">
              <a:avLst/>
            </a:prstGeom>
          </p:spPr>
          <p:txBody>
            <a:bodyPr lIns="50800" tIns="50800" rIns="50800" bIns="50800" rtlCol="0" anchor="ctr"/>
            <a:lstStyle/>
            <a:p>
              <a:pPr algn="ctr">
                <a:lnSpc>
                  <a:spcPts val="2330"/>
                </a:lnSpc>
              </a:pPr>
              <a:endParaRPr/>
            </a:p>
          </p:txBody>
        </p:sp>
      </p:grpSp>
      <p:grpSp>
        <p:nvGrpSpPr>
          <p:cNvPr id="12" name="Group 12"/>
          <p:cNvGrpSpPr/>
          <p:nvPr/>
        </p:nvGrpSpPr>
        <p:grpSpPr>
          <a:xfrm>
            <a:off x="1028700" y="1028700"/>
            <a:ext cx="7589038" cy="1144748"/>
            <a:chOff x="0" y="0"/>
            <a:chExt cx="1998759" cy="301497"/>
          </a:xfrm>
        </p:grpSpPr>
        <p:sp>
          <p:nvSpPr>
            <p:cNvPr id="13" name="Freeform 13"/>
            <p:cNvSpPr/>
            <p:nvPr/>
          </p:nvSpPr>
          <p:spPr>
            <a:xfrm>
              <a:off x="0" y="0"/>
              <a:ext cx="1998759" cy="301497"/>
            </a:xfrm>
            <a:custGeom>
              <a:avLst/>
              <a:gdLst/>
              <a:ahLst/>
              <a:cxnLst/>
              <a:rect l="l" t="t" r="r" b="b"/>
              <a:pathLst>
                <a:path w="1998759" h="301497">
                  <a:moveTo>
                    <a:pt x="0" y="0"/>
                  </a:moveTo>
                  <a:lnTo>
                    <a:pt x="1998759" y="0"/>
                  </a:lnTo>
                  <a:lnTo>
                    <a:pt x="1998759" y="301497"/>
                  </a:lnTo>
                  <a:lnTo>
                    <a:pt x="0" y="301497"/>
                  </a:lnTo>
                  <a:close/>
                </a:path>
              </a:pathLst>
            </a:custGeom>
            <a:solidFill>
              <a:srgbClr val="08A4CA"/>
            </a:solidFill>
          </p:spPr>
          <p:txBody>
            <a:bodyPr/>
            <a:lstStyle/>
            <a:p>
              <a:endParaRPr lang="en-US"/>
            </a:p>
          </p:txBody>
        </p:sp>
        <p:sp>
          <p:nvSpPr>
            <p:cNvPr id="14" name="TextBox 14"/>
            <p:cNvSpPr txBox="1"/>
            <p:nvPr/>
          </p:nvSpPr>
          <p:spPr>
            <a:xfrm>
              <a:off x="0" y="-38100"/>
              <a:ext cx="1998759" cy="339597"/>
            </a:xfrm>
            <a:prstGeom prst="rect">
              <a:avLst/>
            </a:prstGeom>
          </p:spPr>
          <p:txBody>
            <a:bodyPr lIns="50800" tIns="50800" rIns="50800" bIns="50800" rtlCol="0" anchor="ctr"/>
            <a:lstStyle/>
            <a:p>
              <a:pPr algn="ctr">
                <a:lnSpc>
                  <a:spcPts val="2659"/>
                </a:lnSpc>
              </a:pPr>
              <a:endParaRPr/>
            </a:p>
          </p:txBody>
        </p:sp>
      </p:grpSp>
      <p:sp>
        <p:nvSpPr>
          <p:cNvPr id="15" name="Freeform 15"/>
          <p:cNvSpPr/>
          <p:nvPr/>
        </p:nvSpPr>
        <p:spPr>
          <a:xfrm>
            <a:off x="9383237" y="393723"/>
            <a:ext cx="7497068" cy="9704942"/>
          </a:xfrm>
          <a:custGeom>
            <a:avLst/>
            <a:gdLst/>
            <a:ahLst/>
            <a:cxnLst/>
            <a:rect l="l" t="t" r="r" b="b"/>
            <a:pathLst>
              <a:path w="7497068" h="9704942">
                <a:moveTo>
                  <a:pt x="0" y="0"/>
                </a:moveTo>
                <a:lnTo>
                  <a:pt x="7497067" y="0"/>
                </a:lnTo>
                <a:lnTo>
                  <a:pt x="7497067" y="9704941"/>
                </a:lnTo>
                <a:lnTo>
                  <a:pt x="0" y="9704941"/>
                </a:lnTo>
                <a:lnTo>
                  <a:pt x="0" y="0"/>
                </a:lnTo>
                <a:close/>
              </a:path>
            </a:pathLst>
          </a:custGeom>
          <a:blipFill>
            <a:blip r:embed="rId3"/>
            <a:stretch>
              <a:fillRect/>
            </a:stretch>
          </a:blipFill>
        </p:spPr>
        <p:txBody>
          <a:bodyPr/>
          <a:lstStyle/>
          <a:p>
            <a:endParaRPr lang="en-US"/>
          </a:p>
        </p:txBody>
      </p:sp>
      <p:sp>
        <p:nvSpPr>
          <p:cNvPr id="16" name="TextBox 16"/>
          <p:cNvSpPr txBox="1"/>
          <p:nvPr/>
        </p:nvSpPr>
        <p:spPr>
          <a:xfrm>
            <a:off x="2028797" y="1098756"/>
            <a:ext cx="5588843" cy="1074692"/>
          </a:xfrm>
          <a:prstGeom prst="rect">
            <a:avLst/>
          </a:prstGeom>
        </p:spPr>
        <p:txBody>
          <a:bodyPr lIns="0" tIns="0" rIns="0" bIns="0" rtlCol="0" anchor="t">
            <a:spAutoFit/>
          </a:bodyPr>
          <a:lstStyle/>
          <a:p>
            <a:pPr algn="ctr">
              <a:lnSpc>
                <a:spcPts val="4289"/>
              </a:lnSpc>
            </a:pPr>
            <a:r>
              <a:rPr lang="en-US" sz="3064" b="1">
                <a:solidFill>
                  <a:srgbClr val="FFFFFF"/>
                </a:solidFill>
                <a:latin typeface="Public Sans Bold"/>
                <a:ea typeface="Public Sans Bold"/>
                <a:cs typeface="Public Sans Bold"/>
                <a:sym typeface="Public Sans Bold"/>
              </a:rPr>
              <a:t>July 2026 </a:t>
            </a:r>
          </a:p>
          <a:p>
            <a:pPr algn="ctr">
              <a:lnSpc>
                <a:spcPts val="4289"/>
              </a:lnSpc>
              <a:spcBef>
                <a:spcPct val="0"/>
              </a:spcBef>
            </a:pPr>
            <a:r>
              <a:rPr lang="en-US" sz="3064" b="1">
                <a:solidFill>
                  <a:srgbClr val="FFFFFF"/>
                </a:solidFill>
                <a:latin typeface="Public Sans Bold"/>
                <a:ea typeface="Public Sans Bold"/>
                <a:cs typeface="Public Sans Bold"/>
                <a:sym typeface="Public Sans Bold"/>
              </a:rPr>
              <a:t>Advisory Council Meeting</a:t>
            </a:r>
          </a:p>
        </p:txBody>
      </p:sp>
      <p:sp>
        <p:nvSpPr>
          <p:cNvPr id="17" name="TextBox 17"/>
          <p:cNvSpPr txBox="1"/>
          <p:nvPr/>
        </p:nvSpPr>
        <p:spPr>
          <a:xfrm>
            <a:off x="1855833" y="3951453"/>
            <a:ext cx="5627114" cy="3864084"/>
          </a:xfrm>
          <a:prstGeom prst="rect">
            <a:avLst/>
          </a:prstGeom>
        </p:spPr>
        <p:txBody>
          <a:bodyPr lIns="0" tIns="0" rIns="0" bIns="0" rtlCol="0" anchor="t">
            <a:spAutoFit/>
          </a:bodyPr>
          <a:lstStyle/>
          <a:p>
            <a:pPr algn="ctr">
              <a:lnSpc>
                <a:spcPts val="4435"/>
              </a:lnSpc>
              <a:spcBef>
                <a:spcPct val="0"/>
              </a:spcBef>
            </a:pPr>
            <a:r>
              <a:rPr lang="en-US" sz="3168" b="1">
                <a:solidFill>
                  <a:srgbClr val="000000"/>
                </a:solidFill>
                <a:latin typeface="Public Sans Bold"/>
                <a:ea typeface="Public Sans Bold"/>
                <a:cs typeface="Public Sans Bold"/>
                <a:sym typeface="Public Sans Bold"/>
              </a:rPr>
              <a:t>Save the Date!</a:t>
            </a:r>
          </a:p>
          <a:p>
            <a:pPr algn="ctr">
              <a:lnSpc>
                <a:spcPts val="4435"/>
              </a:lnSpc>
              <a:spcBef>
                <a:spcPct val="0"/>
              </a:spcBef>
            </a:pPr>
            <a:r>
              <a:rPr lang="en-US" sz="3168" b="1">
                <a:solidFill>
                  <a:srgbClr val="000000"/>
                </a:solidFill>
                <a:latin typeface="Public Sans Bold"/>
                <a:ea typeface="Public Sans Bold"/>
                <a:cs typeface="Public Sans Bold"/>
                <a:sym typeface="Public Sans Bold"/>
              </a:rPr>
              <a:t>July 15, 2026</a:t>
            </a:r>
          </a:p>
          <a:p>
            <a:pPr algn="ctr">
              <a:lnSpc>
                <a:spcPts val="4435"/>
              </a:lnSpc>
              <a:spcBef>
                <a:spcPct val="0"/>
              </a:spcBef>
            </a:pPr>
            <a:r>
              <a:rPr lang="en-US" sz="3168" b="1">
                <a:solidFill>
                  <a:srgbClr val="000000"/>
                </a:solidFill>
                <a:latin typeface="Public Sans Bold"/>
                <a:ea typeface="Public Sans Bold"/>
                <a:cs typeface="Public Sans Bold"/>
                <a:sym typeface="Public Sans Bold"/>
              </a:rPr>
              <a:t>Pasco Volunteer Event</a:t>
            </a:r>
          </a:p>
          <a:p>
            <a:pPr algn="ctr">
              <a:lnSpc>
                <a:spcPts val="4435"/>
              </a:lnSpc>
              <a:spcBef>
                <a:spcPct val="0"/>
              </a:spcBef>
            </a:pPr>
            <a:endParaRPr lang="en-US" sz="3168" b="1">
              <a:solidFill>
                <a:srgbClr val="000000"/>
              </a:solidFill>
              <a:latin typeface="Public Sans Bold"/>
              <a:ea typeface="Public Sans Bold"/>
              <a:cs typeface="Public Sans Bold"/>
              <a:sym typeface="Public Sans Bold"/>
            </a:endParaRPr>
          </a:p>
          <a:p>
            <a:pPr algn="ctr">
              <a:lnSpc>
                <a:spcPts val="4435"/>
              </a:lnSpc>
              <a:spcBef>
                <a:spcPct val="0"/>
              </a:spcBef>
            </a:pPr>
            <a:r>
              <a:rPr lang="en-US" sz="3168" b="1">
                <a:solidFill>
                  <a:srgbClr val="000000"/>
                </a:solidFill>
                <a:latin typeface="Public Sans Bold"/>
                <a:ea typeface="Public Sans Bold"/>
                <a:cs typeface="Public Sans Bold"/>
                <a:sym typeface="Public Sans Bold"/>
              </a:rPr>
              <a:t>Please RSVP to </a:t>
            </a:r>
          </a:p>
          <a:p>
            <a:pPr algn="ctr">
              <a:lnSpc>
                <a:spcPts val="4435"/>
              </a:lnSpc>
              <a:spcBef>
                <a:spcPct val="0"/>
              </a:spcBef>
            </a:pPr>
            <a:r>
              <a:rPr lang="en-US" sz="3168" b="1">
                <a:solidFill>
                  <a:srgbClr val="000000"/>
                </a:solidFill>
                <a:latin typeface="Public Sans Bold"/>
                <a:ea typeface="Public Sans Bold"/>
                <a:cs typeface="Public Sans Bold"/>
                <a:sym typeface="Public Sans Bold"/>
              </a:rPr>
              <a:t>Melissa Lawrence</a:t>
            </a:r>
          </a:p>
          <a:p>
            <a:pPr algn="ctr">
              <a:lnSpc>
                <a:spcPts val="4435"/>
              </a:lnSpc>
              <a:spcBef>
                <a:spcPct val="0"/>
              </a:spcBef>
            </a:pPr>
            <a:r>
              <a:rPr lang="en-US" sz="3168" b="1">
                <a:solidFill>
                  <a:srgbClr val="000000"/>
                </a:solidFill>
                <a:latin typeface="Public Sans Bold"/>
                <a:ea typeface="Public Sans Bold"/>
                <a:cs typeface="Public Sans Bold"/>
                <a:sym typeface="Public Sans Bold"/>
              </a:rPr>
              <a:t>melissa.lawrence@aaapp.org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300784" y="-445005"/>
            <a:ext cx="5546693" cy="11382397"/>
            <a:chOff x="0" y="0"/>
            <a:chExt cx="1460857" cy="2997833"/>
          </a:xfrm>
        </p:grpSpPr>
        <p:sp>
          <p:nvSpPr>
            <p:cNvPr id="3" name="Freeform 3"/>
            <p:cNvSpPr/>
            <p:nvPr/>
          </p:nvSpPr>
          <p:spPr>
            <a:xfrm>
              <a:off x="0" y="0"/>
              <a:ext cx="1460857" cy="2997833"/>
            </a:xfrm>
            <a:custGeom>
              <a:avLst/>
              <a:gdLst/>
              <a:ahLst/>
              <a:cxnLst/>
              <a:rect l="l" t="t" r="r" b="b"/>
              <a:pathLst>
                <a:path w="1460857" h="2997833">
                  <a:moveTo>
                    <a:pt x="0" y="0"/>
                  </a:moveTo>
                  <a:lnTo>
                    <a:pt x="1460857" y="0"/>
                  </a:lnTo>
                  <a:lnTo>
                    <a:pt x="1460857" y="2997833"/>
                  </a:lnTo>
                  <a:lnTo>
                    <a:pt x="0" y="2997833"/>
                  </a:lnTo>
                  <a:close/>
                </a:path>
              </a:pathLst>
            </a:custGeom>
            <a:solidFill>
              <a:srgbClr val="32B558"/>
            </a:solidFill>
          </p:spPr>
          <p:txBody>
            <a:bodyPr/>
            <a:lstStyle/>
            <a:p>
              <a:endParaRPr lang="en-US"/>
            </a:p>
          </p:txBody>
        </p:sp>
        <p:sp>
          <p:nvSpPr>
            <p:cNvPr id="4" name="TextBox 4"/>
            <p:cNvSpPr txBox="1"/>
            <p:nvPr/>
          </p:nvSpPr>
          <p:spPr>
            <a:xfrm>
              <a:off x="0" y="-47625"/>
              <a:ext cx="1460857" cy="3045458"/>
            </a:xfrm>
            <a:prstGeom prst="rect">
              <a:avLst/>
            </a:prstGeom>
          </p:spPr>
          <p:txBody>
            <a:bodyPr lIns="50800" tIns="50800" rIns="50800" bIns="50800" rtlCol="0" anchor="ctr"/>
            <a:lstStyle/>
            <a:p>
              <a:pPr algn="ctr">
                <a:lnSpc>
                  <a:spcPts val="2330"/>
                </a:lnSpc>
              </a:pPr>
              <a:endParaRPr/>
            </a:p>
          </p:txBody>
        </p:sp>
      </p:grpSp>
      <p:grpSp>
        <p:nvGrpSpPr>
          <p:cNvPr id="5" name="Group 5"/>
          <p:cNvGrpSpPr/>
          <p:nvPr/>
        </p:nvGrpSpPr>
        <p:grpSpPr>
          <a:xfrm>
            <a:off x="13776404" y="-2783373"/>
            <a:ext cx="4827839" cy="6498796"/>
            <a:chOff x="0" y="0"/>
            <a:chExt cx="1271530" cy="1711617"/>
          </a:xfrm>
        </p:grpSpPr>
        <p:sp>
          <p:nvSpPr>
            <p:cNvPr id="6" name="Freeform 6"/>
            <p:cNvSpPr/>
            <p:nvPr/>
          </p:nvSpPr>
          <p:spPr>
            <a:xfrm>
              <a:off x="0" y="0"/>
              <a:ext cx="1271530" cy="1711617"/>
            </a:xfrm>
            <a:custGeom>
              <a:avLst/>
              <a:gdLst/>
              <a:ahLst/>
              <a:cxnLst/>
              <a:rect l="l" t="t" r="r" b="b"/>
              <a:pathLst>
                <a:path w="1271530" h="1711617">
                  <a:moveTo>
                    <a:pt x="0" y="0"/>
                  </a:moveTo>
                  <a:lnTo>
                    <a:pt x="1271530" y="0"/>
                  </a:lnTo>
                  <a:lnTo>
                    <a:pt x="1271530" y="1711617"/>
                  </a:lnTo>
                  <a:lnTo>
                    <a:pt x="0" y="1711617"/>
                  </a:lnTo>
                  <a:close/>
                </a:path>
              </a:pathLst>
            </a:custGeom>
            <a:solidFill>
              <a:srgbClr val="FB8240"/>
            </a:solidFill>
          </p:spPr>
          <p:txBody>
            <a:bodyPr/>
            <a:lstStyle/>
            <a:p>
              <a:endParaRPr lang="en-US"/>
            </a:p>
          </p:txBody>
        </p:sp>
        <p:sp>
          <p:nvSpPr>
            <p:cNvPr id="7" name="TextBox 7"/>
            <p:cNvSpPr txBox="1"/>
            <p:nvPr/>
          </p:nvSpPr>
          <p:spPr>
            <a:xfrm>
              <a:off x="0" y="-47625"/>
              <a:ext cx="1271530" cy="1759242"/>
            </a:xfrm>
            <a:prstGeom prst="rect">
              <a:avLst/>
            </a:prstGeom>
          </p:spPr>
          <p:txBody>
            <a:bodyPr lIns="50800" tIns="50800" rIns="50800" bIns="50800" rtlCol="0" anchor="ctr"/>
            <a:lstStyle/>
            <a:p>
              <a:pPr algn="ctr">
                <a:lnSpc>
                  <a:spcPts val="2330"/>
                </a:lnSpc>
              </a:pPr>
              <a:endParaRPr/>
            </a:p>
          </p:txBody>
        </p:sp>
      </p:grpSp>
      <p:sp>
        <p:nvSpPr>
          <p:cNvPr id="8" name="Freeform 8"/>
          <p:cNvSpPr/>
          <p:nvPr/>
        </p:nvSpPr>
        <p:spPr>
          <a:xfrm>
            <a:off x="2389481" y="754877"/>
            <a:ext cx="15370008" cy="9042997"/>
          </a:xfrm>
          <a:custGeom>
            <a:avLst/>
            <a:gdLst/>
            <a:ahLst/>
            <a:cxnLst/>
            <a:rect l="l" t="t" r="r" b="b"/>
            <a:pathLst>
              <a:path w="15370008" h="9042997">
                <a:moveTo>
                  <a:pt x="0" y="0"/>
                </a:moveTo>
                <a:lnTo>
                  <a:pt x="15370009" y="0"/>
                </a:lnTo>
                <a:lnTo>
                  <a:pt x="15370009" y="9042997"/>
                </a:lnTo>
                <a:lnTo>
                  <a:pt x="0" y="9042997"/>
                </a:lnTo>
                <a:lnTo>
                  <a:pt x="0" y="0"/>
                </a:lnTo>
                <a:close/>
              </a:path>
            </a:pathLst>
          </a:custGeom>
          <a:blipFill>
            <a:blip r:embed="rId2"/>
            <a:stretch>
              <a:fillRect/>
            </a:stretch>
          </a:blipFill>
        </p:spPr>
        <p:txBody>
          <a:bodyPr/>
          <a:lstStyle/>
          <a:p>
            <a:endParaRPr lang="en-US"/>
          </a:p>
        </p:txBody>
      </p:sp>
      <p:grpSp>
        <p:nvGrpSpPr>
          <p:cNvPr id="9" name="Group 9"/>
          <p:cNvGrpSpPr/>
          <p:nvPr/>
        </p:nvGrpSpPr>
        <p:grpSpPr>
          <a:xfrm>
            <a:off x="1028700" y="1028700"/>
            <a:ext cx="16230600" cy="8229600"/>
            <a:chOff x="0" y="0"/>
            <a:chExt cx="4274726" cy="2167467"/>
          </a:xfrm>
        </p:grpSpPr>
        <p:sp>
          <p:nvSpPr>
            <p:cNvPr id="10" name="Freeform 10"/>
            <p:cNvSpPr/>
            <p:nvPr/>
          </p:nvSpPr>
          <p:spPr>
            <a:xfrm>
              <a:off x="0" y="0"/>
              <a:ext cx="4274726" cy="2167467"/>
            </a:xfrm>
            <a:custGeom>
              <a:avLst/>
              <a:gdLst/>
              <a:ahLst/>
              <a:cxnLst/>
              <a:rect l="l" t="t" r="r" b="b"/>
              <a:pathLst>
                <a:path w="4274726" h="2167467">
                  <a:moveTo>
                    <a:pt x="0" y="0"/>
                  </a:moveTo>
                  <a:lnTo>
                    <a:pt x="4274726" y="0"/>
                  </a:lnTo>
                  <a:lnTo>
                    <a:pt x="4274726" y="2167467"/>
                  </a:lnTo>
                  <a:lnTo>
                    <a:pt x="0" y="2167467"/>
                  </a:lnTo>
                  <a:close/>
                </a:path>
              </a:pathLst>
            </a:custGeom>
            <a:solidFill>
              <a:srgbClr val="FFFFFF"/>
            </a:solidFill>
          </p:spPr>
          <p:txBody>
            <a:bodyPr/>
            <a:lstStyle/>
            <a:p>
              <a:endParaRPr lang="en-US"/>
            </a:p>
          </p:txBody>
        </p:sp>
        <p:sp>
          <p:nvSpPr>
            <p:cNvPr id="11" name="TextBox 11"/>
            <p:cNvSpPr txBox="1"/>
            <p:nvPr/>
          </p:nvSpPr>
          <p:spPr>
            <a:xfrm>
              <a:off x="0" y="-47625"/>
              <a:ext cx="4274726" cy="2215092"/>
            </a:xfrm>
            <a:prstGeom prst="rect">
              <a:avLst/>
            </a:prstGeom>
          </p:spPr>
          <p:txBody>
            <a:bodyPr lIns="50800" tIns="50800" rIns="50800" bIns="50800" rtlCol="0" anchor="ctr"/>
            <a:lstStyle/>
            <a:p>
              <a:pPr algn="ctr">
                <a:lnSpc>
                  <a:spcPts val="2330"/>
                </a:lnSpc>
              </a:pPr>
              <a:endParaRPr/>
            </a:p>
          </p:txBody>
        </p:sp>
      </p:grpSp>
      <p:grpSp>
        <p:nvGrpSpPr>
          <p:cNvPr id="12" name="Group 12"/>
          <p:cNvGrpSpPr/>
          <p:nvPr/>
        </p:nvGrpSpPr>
        <p:grpSpPr>
          <a:xfrm>
            <a:off x="1028700" y="1028700"/>
            <a:ext cx="7589038" cy="1144748"/>
            <a:chOff x="0" y="0"/>
            <a:chExt cx="1998759" cy="301497"/>
          </a:xfrm>
        </p:grpSpPr>
        <p:sp>
          <p:nvSpPr>
            <p:cNvPr id="13" name="Freeform 13"/>
            <p:cNvSpPr/>
            <p:nvPr/>
          </p:nvSpPr>
          <p:spPr>
            <a:xfrm>
              <a:off x="0" y="0"/>
              <a:ext cx="1998759" cy="301497"/>
            </a:xfrm>
            <a:custGeom>
              <a:avLst/>
              <a:gdLst/>
              <a:ahLst/>
              <a:cxnLst/>
              <a:rect l="l" t="t" r="r" b="b"/>
              <a:pathLst>
                <a:path w="1998759" h="301497">
                  <a:moveTo>
                    <a:pt x="0" y="0"/>
                  </a:moveTo>
                  <a:lnTo>
                    <a:pt x="1998759" y="0"/>
                  </a:lnTo>
                  <a:lnTo>
                    <a:pt x="1998759" y="301497"/>
                  </a:lnTo>
                  <a:lnTo>
                    <a:pt x="0" y="301497"/>
                  </a:lnTo>
                  <a:close/>
                </a:path>
              </a:pathLst>
            </a:custGeom>
            <a:solidFill>
              <a:srgbClr val="08A4CA"/>
            </a:solidFill>
          </p:spPr>
          <p:txBody>
            <a:bodyPr/>
            <a:lstStyle/>
            <a:p>
              <a:endParaRPr lang="en-US"/>
            </a:p>
          </p:txBody>
        </p:sp>
        <p:sp>
          <p:nvSpPr>
            <p:cNvPr id="14" name="TextBox 14"/>
            <p:cNvSpPr txBox="1"/>
            <p:nvPr/>
          </p:nvSpPr>
          <p:spPr>
            <a:xfrm>
              <a:off x="0" y="-38100"/>
              <a:ext cx="1998759" cy="339597"/>
            </a:xfrm>
            <a:prstGeom prst="rect">
              <a:avLst/>
            </a:prstGeom>
          </p:spPr>
          <p:txBody>
            <a:bodyPr lIns="50800" tIns="50800" rIns="50800" bIns="50800" rtlCol="0" anchor="ctr"/>
            <a:lstStyle/>
            <a:p>
              <a:pPr algn="ctr">
                <a:lnSpc>
                  <a:spcPts val="2659"/>
                </a:lnSpc>
              </a:pPr>
              <a:endParaRPr/>
            </a:p>
          </p:txBody>
        </p:sp>
      </p:grpSp>
      <p:pic>
        <p:nvPicPr>
          <p:cNvPr id="15" name="Picture 15"/>
          <p:cNvPicPr>
            <a:picLocks noChangeAspect="1"/>
          </p:cNvPicPr>
          <p:nvPr/>
        </p:nvPicPr>
        <p:blipFill>
          <a:blip r:embed="rId3"/>
          <a:stretch>
            <a:fillRect/>
          </a:stretch>
        </p:blipFill>
        <p:spPr>
          <a:xfrm>
            <a:off x="5040551" y="1954369"/>
            <a:ext cx="9443561" cy="2548017"/>
          </a:xfrm>
          <a:prstGeom prst="rect">
            <a:avLst/>
          </a:prstGeom>
        </p:spPr>
      </p:pic>
      <p:sp>
        <p:nvSpPr>
          <p:cNvPr id="16" name="TextBox 16"/>
          <p:cNvSpPr txBox="1"/>
          <p:nvPr/>
        </p:nvSpPr>
        <p:spPr>
          <a:xfrm>
            <a:off x="1028700" y="4325022"/>
            <a:ext cx="16230600" cy="887095"/>
          </a:xfrm>
          <a:prstGeom prst="rect">
            <a:avLst/>
          </a:prstGeom>
        </p:spPr>
        <p:txBody>
          <a:bodyPr lIns="0" tIns="0" rIns="0" bIns="0" rtlCol="0" anchor="t">
            <a:spAutoFit/>
          </a:bodyPr>
          <a:lstStyle/>
          <a:p>
            <a:pPr algn="ctr">
              <a:lnSpc>
                <a:spcPts val="7279"/>
              </a:lnSpc>
            </a:pPr>
            <a:r>
              <a:rPr lang="en-US" sz="5199" b="1">
                <a:solidFill>
                  <a:srgbClr val="000000"/>
                </a:solidFill>
                <a:latin typeface="Canva Sans Bold"/>
                <a:ea typeface="Canva Sans Bold"/>
                <a:cs typeface="Canva Sans Bold"/>
                <a:sym typeface="Canva Sans Bold"/>
              </a:rPr>
              <a:t>2026 Funds Raised vs. Goal</a:t>
            </a:r>
          </a:p>
        </p:txBody>
      </p:sp>
      <p:sp>
        <p:nvSpPr>
          <p:cNvPr id="17" name="TextBox 17"/>
          <p:cNvSpPr txBox="1"/>
          <p:nvPr/>
        </p:nvSpPr>
        <p:spPr>
          <a:xfrm>
            <a:off x="1028700" y="5429277"/>
            <a:ext cx="16230600" cy="1180465"/>
          </a:xfrm>
          <a:prstGeom prst="rect">
            <a:avLst/>
          </a:prstGeom>
        </p:spPr>
        <p:txBody>
          <a:bodyPr lIns="0" tIns="0" rIns="0" bIns="0" rtlCol="0" anchor="t">
            <a:spAutoFit/>
          </a:bodyPr>
          <a:lstStyle/>
          <a:p>
            <a:pPr algn="ctr">
              <a:lnSpc>
                <a:spcPts val="4759"/>
              </a:lnSpc>
            </a:pPr>
            <a:r>
              <a:rPr lang="en-US" sz="3399">
                <a:solidFill>
                  <a:srgbClr val="000000"/>
                </a:solidFill>
                <a:latin typeface="Canva Sans"/>
                <a:ea typeface="Canva Sans"/>
                <a:cs typeface="Canva Sans"/>
                <a:sym typeface="Canva Sans"/>
              </a:rPr>
              <a:t>As of June 3 we are at 45.8</a:t>
            </a:r>
            <a:r>
              <a:rPr lang="en-US" sz="3399" b="1">
                <a:solidFill>
                  <a:srgbClr val="000000"/>
                </a:solidFill>
                <a:latin typeface="Canva Sans Bold"/>
                <a:ea typeface="Canva Sans Bold"/>
                <a:cs typeface="Canva Sans Bold"/>
                <a:sym typeface="Canva Sans Bold"/>
              </a:rPr>
              <a:t>%</a:t>
            </a:r>
            <a:r>
              <a:rPr lang="en-US" sz="3399">
                <a:solidFill>
                  <a:srgbClr val="000000"/>
                </a:solidFill>
                <a:latin typeface="Canva Sans"/>
                <a:ea typeface="Canva Sans"/>
                <a:cs typeface="Canva Sans"/>
                <a:sym typeface="Canva Sans"/>
              </a:rPr>
              <a:t> of </a:t>
            </a:r>
          </a:p>
          <a:p>
            <a:pPr algn="ctr">
              <a:lnSpc>
                <a:spcPts val="4759"/>
              </a:lnSpc>
            </a:pPr>
            <a:r>
              <a:rPr lang="en-US" sz="3399">
                <a:solidFill>
                  <a:srgbClr val="000000"/>
                </a:solidFill>
                <a:latin typeface="Canva Sans"/>
                <a:ea typeface="Canva Sans"/>
                <a:cs typeface="Canva Sans"/>
                <a:sym typeface="Canva Sans"/>
              </a:rPr>
              <a:t>our 2026 annual goal of $300,000.</a:t>
            </a:r>
          </a:p>
        </p:txBody>
      </p:sp>
      <p:sp>
        <p:nvSpPr>
          <p:cNvPr id="18" name="TextBox 18"/>
          <p:cNvSpPr txBox="1"/>
          <p:nvPr/>
        </p:nvSpPr>
        <p:spPr>
          <a:xfrm>
            <a:off x="2028797" y="1098756"/>
            <a:ext cx="5588843" cy="1074692"/>
          </a:xfrm>
          <a:prstGeom prst="rect">
            <a:avLst/>
          </a:prstGeom>
        </p:spPr>
        <p:txBody>
          <a:bodyPr lIns="0" tIns="0" rIns="0" bIns="0" rtlCol="0" anchor="t">
            <a:spAutoFit/>
          </a:bodyPr>
          <a:lstStyle/>
          <a:p>
            <a:pPr algn="ctr">
              <a:lnSpc>
                <a:spcPts val="4289"/>
              </a:lnSpc>
            </a:pPr>
            <a:r>
              <a:rPr lang="en-US" sz="3064" b="1">
                <a:solidFill>
                  <a:srgbClr val="FFFFFF"/>
                </a:solidFill>
                <a:latin typeface="Public Sans Bold"/>
                <a:ea typeface="Public Sans Bold"/>
                <a:cs typeface="Public Sans Bold"/>
                <a:sym typeface="Public Sans Bold"/>
              </a:rPr>
              <a:t>July 2026 </a:t>
            </a:r>
          </a:p>
          <a:p>
            <a:pPr algn="ctr">
              <a:lnSpc>
                <a:spcPts val="4289"/>
              </a:lnSpc>
              <a:spcBef>
                <a:spcPct val="0"/>
              </a:spcBef>
            </a:pPr>
            <a:r>
              <a:rPr lang="en-US" sz="3064" b="1">
                <a:solidFill>
                  <a:srgbClr val="FFFFFF"/>
                </a:solidFill>
                <a:latin typeface="Public Sans Bold"/>
                <a:ea typeface="Public Sans Bold"/>
                <a:cs typeface="Public Sans Bold"/>
                <a:sym typeface="Public Sans Bold"/>
              </a:rPr>
              <a:t>Advisory Council Meeting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300784" y="-445005"/>
            <a:ext cx="5546693" cy="11382397"/>
            <a:chOff x="0" y="0"/>
            <a:chExt cx="1460857" cy="2997833"/>
          </a:xfrm>
        </p:grpSpPr>
        <p:sp>
          <p:nvSpPr>
            <p:cNvPr id="3" name="Freeform 3"/>
            <p:cNvSpPr/>
            <p:nvPr/>
          </p:nvSpPr>
          <p:spPr>
            <a:xfrm>
              <a:off x="0" y="0"/>
              <a:ext cx="1460857" cy="2997833"/>
            </a:xfrm>
            <a:custGeom>
              <a:avLst/>
              <a:gdLst/>
              <a:ahLst/>
              <a:cxnLst/>
              <a:rect l="l" t="t" r="r" b="b"/>
              <a:pathLst>
                <a:path w="1460857" h="2997833">
                  <a:moveTo>
                    <a:pt x="0" y="0"/>
                  </a:moveTo>
                  <a:lnTo>
                    <a:pt x="1460857" y="0"/>
                  </a:lnTo>
                  <a:lnTo>
                    <a:pt x="1460857" y="2997833"/>
                  </a:lnTo>
                  <a:lnTo>
                    <a:pt x="0" y="2997833"/>
                  </a:lnTo>
                  <a:close/>
                </a:path>
              </a:pathLst>
            </a:custGeom>
            <a:solidFill>
              <a:srgbClr val="32B558"/>
            </a:solidFill>
          </p:spPr>
          <p:txBody>
            <a:bodyPr/>
            <a:lstStyle/>
            <a:p>
              <a:endParaRPr lang="en-US"/>
            </a:p>
          </p:txBody>
        </p:sp>
        <p:sp>
          <p:nvSpPr>
            <p:cNvPr id="4" name="TextBox 4"/>
            <p:cNvSpPr txBox="1"/>
            <p:nvPr/>
          </p:nvSpPr>
          <p:spPr>
            <a:xfrm>
              <a:off x="0" y="-47625"/>
              <a:ext cx="1460857" cy="3045458"/>
            </a:xfrm>
            <a:prstGeom prst="rect">
              <a:avLst/>
            </a:prstGeom>
          </p:spPr>
          <p:txBody>
            <a:bodyPr lIns="50800" tIns="50800" rIns="50800" bIns="50800" rtlCol="0" anchor="ctr"/>
            <a:lstStyle/>
            <a:p>
              <a:pPr algn="ctr">
                <a:lnSpc>
                  <a:spcPts val="2330"/>
                </a:lnSpc>
              </a:pPr>
              <a:endParaRPr/>
            </a:p>
          </p:txBody>
        </p:sp>
      </p:grpSp>
      <p:grpSp>
        <p:nvGrpSpPr>
          <p:cNvPr id="5" name="Group 5"/>
          <p:cNvGrpSpPr/>
          <p:nvPr/>
        </p:nvGrpSpPr>
        <p:grpSpPr>
          <a:xfrm>
            <a:off x="13776404" y="-2783373"/>
            <a:ext cx="4827839" cy="6498796"/>
            <a:chOff x="0" y="0"/>
            <a:chExt cx="1271530" cy="1711617"/>
          </a:xfrm>
        </p:grpSpPr>
        <p:sp>
          <p:nvSpPr>
            <p:cNvPr id="6" name="Freeform 6"/>
            <p:cNvSpPr/>
            <p:nvPr/>
          </p:nvSpPr>
          <p:spPr>
            <a:xfrm>
              <a:off x="0" y="0"/>
              <a:ext cx="1271530" cy="1711617"/>
            </a:xfrm>
            <a:custGeom>
              <a:avLst/>
              <a:gdLst/>
              <a:ahLst/>
              <a:cxnLst/>
              <a:rect l="l" t="t" r="r" b="b"/>
              <a:pathLst>
                <a:path w="1271530" h="1711617">
                  <a:moveTo>
                    <a:pt x="0" y="0"/>
                  </a:moveTo>
                  <a:lnTo>
                    <a:pt x="1271530" y="0"/>
                  </a:lnTo>
                  <a:lnTo>
                    <a:pt x="1271530" y="1711617"/>
                  </a:lnTo>
                  <a:lnTo>
                    <a:pt x="0" y="1711617"/>
                  </a:lnTo>
                  <a:close/>
                </a:path>
              </a:pathLst>
            </a:custGeom>
            <a:solidFill>
              <a:srgbClr val="FB8240"/>
            </a:solidFill>
          </p:spPr>
          <p:txBody>
            <a:bodyPr/>
            <a:lstStyle/>
            <a:p>
              <a:endParaRPr lang="en-US"/>
            </a:p>
          </p:txBody>
        </p:sp>
        <p:sp>
          <p:nvSpPr>
            <p:cNvPr id="7" name="TextBox 7"/>
            <p:cNvSpPr txBox="1"/>
            <p:nvPr/>
          </p:nvSpPr>
          <p:spPr>
            <a:xfrm>
              <a:off x="0" y="-47625"/>
              <a:ext cx="1271530" cy="1759242"/>
            </a:xfrm>
            <a:prstGeom prst="rect">
              <a:avLst/>
            </a:prstGeom>
          </p:spPr>
          <p:txBody>
            <a:bodyPr lIns="50800" tIns="50800" rIns="50800" bIns="50800" rtlCol="0" anchor="ctr"/>
            <a:lstStyle/>
            <a:p>
              <a:pPr algn="ctr">
                <a:lnSpc>
                  <a:spcPts val="2330"/>
                </a:lnSpc>
              </a:pPr>
              <a:endParaRPr/>
            </a:p>
          </p:txBody>
        </p:sp>
      </p:grpSp>
      <p:sp>
        <p:nvSpPr>
          <p:cNvPr id="8" name="Freeform 8"/>
          <p:cNvSpPr/>
          <p:nvPr/>
        </p:nvSpPr>
        <p:spPr>
          <a:xfrm>
            <a:off x="2389481" y="754877"/>
            <a:ext cx="15370008" cy="9042997"/>
          </a:xfrm>
          <a:custGeom>
            <a:avLst/>
            <a:gdLst/>
            <a:ahLst/>
            <a:cxnLst/>
            <a:rect l="l" t="t" r="r" b="b"/>
            <a:pathLst>
              <a:path w="15370008" h="9042997">
                <a:moveTo>
                  <a:pt x="0" y="0"/>
                </a:moveTo>
                <a:lnTo>
                  <a:pt x="15370009" y="0"/>
                </a:lnTo>
                <a:lnTo>
                  <a:pt x="15370009" y="9042997"/>
                </a:lnTo>
                <a:lnTo>
                  <a:pt x="0" y="9042997"/>
                </a:lnTo>
                <a:lnTo>
                  <a:pt x="0" y="0"/>
                </a:lnTo>
                <a:close/>
              </a:path>
            </a:pathLst>
          </a:custGeom>
          <a:blipFill>
            <a:blip r:embed="rId2"/>
            <a:stretch>
              <a:fillRect/>
            </a:stretch>
          </a:blipFill>
        </p:spPr>
        <p:txBody>
          <a:bodyPr/>
          <a:lstStyle/>
          <a:p>
            <a:endParaRPr lang="en-US"/>
          </a:p>
        </p:txBody>
      </p:sp>
      <p:grpSp>
        <p:nvGrpSpPr>
          <p:cNvPr id="9" name="Group 9"/>
          <p:cNvGrpSpPr/>
          <p:nvPr/>
        </p:nvGrpSpPr>
        <p:grpSpPr>
          <a:xfrm>
            <a:off x="1028700" y="1028700"/>
            <a:ext cx="16230600" cy="8229600"/>
            <a:chOff x="0" y="0"/>
            <a:chExt cx="4274726" cy="2167467"/>
          </a:xfrm>
        </p:grpSpPr>
        <p:sp>
          <p:nvSpPr>
            <p:cNvPr id="10" name="Freeform 10"/>
            <p:cNvSpPr/>
            <p:nvPr/>
          </p:nvSpPr>
          <p:spPr>
            <a:xfrm>
              <a:off x="0" y="0"/>
              <a:ext cx="4274726" cy="2167467"/>
            </a:xfrm>
            <a:custGeom>
              <a:avLst/>
              <a:gdLst/>
              <a:ahLst/>
              <a:cxnLst/>
              <a:rect l="l" t="t" r="r" b="b"/>
              <a:pathLst>
                <a:path w="4274726" h="2167467">
                  <a:moveTo>
                    <a:pt x="0" y="0"/>
                  </a:moveTo>
                  <a:lnTo>
                    <a:pt x="4274726" y="0"/>
                  </a:lnTo>
                  <a:lnTo>
                    <a:pt x="4274726" y="2167467"/>
                  </a:lnTo>
                  <a:lnTo>
                    <a:pt x="0" y="2167467"/>
                  </a:lnTo>
                  <a:close/>
                </a:path>
              </a:pathLst>
            </a:custGeom>
            <a:solidFill>
              <a:srgbClr val="FFFFFF"/>
            </a:solidFill>
          </p:spPr>
          <p:txBody>
            <a:bodyPr/>
            <a:lstStyle/>
            <a:p>
              <a:endParaRPr lang="en-US"/>
            </a:p>
          </p:txBody>
        </p:sp>
        <p:sp>
          <p:nvSpPr>
            <p:cNvPr id="11" name="TextBox 11"/>
            <p:cNvSpPr txBox="1"/>
            <p:nvPr/>
          </p:nvSpPr>
          <p:spPr>
            <a:xfrm>
              <a:off x="0" y="-47625"/>
              <a:ext cx="4274726" cy="2215092"/>
            </a:xfrm>
            <a:prstGeom prst="rect">
              <a:avLst/>
            </a:prstGeom>
          </p:spPr>
          <p:txBody>
            <a:bodyPr lIns="50800" tIns="50800" rIns="50800" bIns="50800" rtlCol="0" anchor="ctr"/>
            <a:lstStyle/>
            <a:p>
              <a:pPr algn="ctr">
                <a:lnSpc>
                  <a:spcPts val="2330"/>
                </a:lnSpc>
              </a:pPr>
              <a:endParaRPr/>
            </a:p>
          </p:txBody>
        </p:sp>
      </p:grpSp>
      <p:grpSp>
        <p:nvGrpSpPr>
          <p:cNvPr id="12" name="Group 12"/>
          <p:cNvGrpSpPr/>
          <p:nvPr/>
        </p:nvGrpSpPr>
        <p:grpSpPr>
          <a:xfrm>
            <a:off x="1028700" y="1028700"/>
            <a:ext cx="7589038" cy="1144748"/>
            <a:chOff x="0" y="0"/>
            <a:chExt cx="1998759" cy="301497"/>
          </a:xfrm>
        </p:grpSpPr>
        <p:sp>
          <p:nvSpPr>
            <p:cNvPr id="13" name="Freeform 13"/>
            <p:cNvSpPr/>
            <p:nvPr/>
          </p:nvSpPr>
          <p:spPr>
            <a:xfrm>
              <a:off x="0" y="0"/>
              <a:ext cx="1998759" cy="301497"/>
            </a:xfrm>
            <a:custGeom>
              <a:avLst/>
              <a:gdLst/>
              <a:ahLst/>
              <a:cxnLst/>
              <a:rect l="l" t="t" r="r" b="b"/>
              <a:pathLst>
                <a:path w="1998759" h="301497">
                  <a:moveTo>
                    <a:pt x="0" y="0"/>
                  </a:moveTo>
                  <a:lnTo>
                    <a:pt x="1998759" y="0"/>
                  </a:lnTo>
                  <a:lnTo>
                    <a:pt x="1998759" y="301497"/>
                  </a:lnTo>
                  <a:lnTo>
                    <a:pt x="0" y="301497"/>
                  </a:lnTo>
                  <a:close/>
                </a:path>
              </a:pathLst>
            </a:custGeom>
            <a:solidFill>
              <a:srgbClr val="08A4CA"/>
            </a:solidFill>
          </p:spPr>
          <p:txBody>
            <a:bodyPr/>
            <a:lstStyle/>
            <a:p>
              <a:endParaRPr lang="en-US"/>
            </a:p>
          </p:txBody>
        </p:sp>
        <p:sp>
          <p:nvSpPr>
            <p:cNvPr id="14" name="TextBox 14"/>
            <p:cNvSpPr txBox="1"/>
            <p:nvPr/>
          </p:nvSpPr>
          <p:spPr>
            <a:xfrm>
              <a:off x="0" y="-38100"/>
              <a:ext cx="1998759" cy="339597"/>
            </a:xfrm>
            <a:prstGeom prst="rect">
              <a:avLst/>
            </a:prstGeom>
          </p:spPr>
          <p:txBody>
            <a:bodyPr lIns="50800" tIns="50800" rIns="50800" bIns="50800" rtlCol="0" anchor="ctr"/>
            <a:lstStyle/>
            <a:p>
              <a:pPr algn="ctr">
                <a:lnSpc>
                  <a:spcPts val="2659"/>
                </a:lnSpc>
              </a:pPr>
              <a:endParaRPr/>
            </a:p>
          </p:txBody>
        </p:sp>
      </p:grpSp>
      <p:sp>
        <p:nvSpPr>
          <p:cNvPr id="15" name="Freeform 15"/>
          <p:cNvSpPr/>
          <p:nvPr/>
        </p:nvSpPr>
        <p:spPr>
          <a:xfrm>
            <a:off x="1472562" y="4082500"/>
            <a:ext cx="7467450" cy="1061000"/>
          </a:xfrm>
          <a:custGeom>
            <a:avLst/>
            <a:gdLst/>
            <a:ahLst/>
            <a:cxnLst/>
            <a:rect l="l" t="t" r="r" b="b"/>
            <a:pathLst>
              <a:path w="7467450" h="1061000">
                <a:moveTo>
                  <a:pt x="0" y="0"/>
                </a:moveTo>
                <a:lnTo>
                  <a:pt x="7467450" y="0"/>
                </a:lnTo>
                <a:lnTo>
                  <a:pt x="7467450" y="1061000"/>
                </a:lnTo>
                <a:lnTo>
                  <a:pt x="0" y="1061000"/>
                </a:lnTo>
                <a:lnTo>
                  <a:pt x="0" y="0"/>
                </a:lnTo>
                <a:close/>
              </a:path>
            </a:pathLst>
          </a:custGeom>
          <a:blipFill>
            <a:blip r:embed="rId3"/>
            <a:stretch>
              <a:fillRect/>
            </a:stretch>
          </a:blipFill>
        </p:spPr>
        <p:txBody>
          <a:bodyPr/>
          <a:lstStyle/>
          <a:p>
            <a:endParaRPr lang="en-US"/>
          </a:p>
        </p:txBody>
      </p:sp>
      <p:sp>
        <p:nvSpPr>
          <p:cNvPr id="16" name="Freeform 16"/>
          <p:cNvSpPr/>
          <p:nvPr/>
        </p:nvSpPr>
        <p:spPr>
          <a:xfrm>
            <a:off x="10022663" y="466025"/>
            <a:ext cx="7420910" cy="9606356"/>
          </a:xfrm>
          <a:custGeom>
            <a:avLst/>
            <a:gdLst/>
            <a:ahLst/>
            <a:cxnLst/>
            <a:rect l="l" t="t" r="r" b="b"/>
            <a:pathLst>
              <a:path w="7420910" h="9606356">
                <a:moveTo>
                  <a:pt x="0" y="0"/>
                </a:moveTo>
                <a:lnTo>
                  <a:pt x="7420910" y="0"/>
                </a:lnTo>
                <a:lnTo>
                  <a:pt x="7420910" y="9606356"/>
                </a:lnTo>
                <a:lnTo>
                  <a:pt x="0" y="9606356"/>
                </a:lnTo>
                <a:lnTo>
                  <a:pt x="0" y="0"/>
                </a:lnTo>
                <a:close/>
              </a:path>
            </a:pathLst>
          </a:custGeom>
          <a:blipFill>
            <a:blip r:embed="rId4"/>
            <a:stretch>
              <a:fillRect/>
            </a:stretch>
          </a:blipFill>
        </p:spPr>
        <p:txBody>
          <a:bodyPr/>
          <a:lstStyle/>
          <a:p>
            <a:endParaRPr lang="en-US"/>
          </a:p>
        </p:txBody>
      </p:sp>
      <p:sp>
        <p:nvSpPr>
          <p:cNvPr id="17" name="TextBox 17"/>
          <p:cNvSpPr txBox="1"/>
          <p:nvPr/>
        </p:nvSpPr>
        <p:spPr>
          <a:xfrm>
            <a:off x="2199588" y="2534463"/>
            <a:ext cx="5247262" cy="6399516"/>
          </a:xfrm>
          <a:prstGeom prst="rect">
            <a:avLst/>
          </a:prstGeom>
        </p:spPr>
        <p:txBody>
          <a:bodyPr lIns="0" tIns="0" rIns="0" bIns="0" rtlCol="0" anchor="t">
            <a:spAutoFit/>
          </a:bodyPr>
          <a:lstStyle/>
          <a:p>
            <a:pPr algn="ctr">
              <a:lnSpc>
                <a:spcPts val="4270"/>
              </a:lnSpc>
            </a:pPr>
            <a:r>
              <a:rPr lang="en-US" sz="3050" b="1">
                <a:solidFill>
                  <a:srgbClr val="000000"/>
                </a:solidFill>
                <a:latin typeface="Public Sans Bold"/>
                <a:ea typeface="Public Sans Bold"/>
                <a:cs typeface="Public Sans Bold"/>
                <a:sym typeface="Public Sans Bold"/>
              </a:rPr>
              <a:t>2026 Annual Luncheon </a:t>
            </a:r>
          </a:p>
          <a:p>
            <a:pPr algn="ctr">
              <a:lnSpc>
                <a:spcPts val="4270"/>
              </a:lnSpc>
            </a:pPr>
            <a:r>
              <a:rPr lang="en-US" sz="3050" b="1">
                <a:solidFill>
                  <a:srgbClr val="000000"/>
                </a:solidFill>
                <a:latin typeface="Public Sans Bold"/>
                <a:ea typeface="Public Sans Bold"/>
                <a:cs typeface="Public Sans Bold"/>
                <a:sym typeface="Public Sans Bold"/>
              </a:rPr>
              <a:t>Presented by:</a:t>
            </a:r>
          </a:p>
          <a:p>
            <a:pPr algn="ctr">
              <a:lnSpc>
                <a:spcPts val="4270"/>
              </a:lnSpc>
            </a:pPr>
            <a:endParaRPr lang="en-US" sz="3050" b="1">
              <a:solidFill>
                <a:srgbClr val="000000"/>
              </a:solidFill>
              <a:latin typeface="Public Sans Bold"/>
              <a:ea typeface="Public Sans Bold"/>
              <a:cs typeface="Public Sans Bold"/>
              <a:sym typeface="Public Sans Bold"/>
            </a:endParaRPr>
          </a:p>
          <a:p>
            <a:pPr algn="ctr">
              <a:lnSpc>
                <a:spcPts val="4270"/>
              </a:lnSpc>
            </a:pPr>
            <a:endParaRPr lang="en-US" sz="3050" b="1">
              <a:solidFill>
                <a:srgbClr val="000000"/>
              </a:solidFill>
              <a:latin typeface="Public Sans Bold"/>
              <a:ea typeface="Public Sans Bold"/>
              <a:cs typeface="Public Sans Bold"/>
              <a:sym typeface="Public Sans Bold"/>
            </a:endParaRPr>
          </a:p>
          <a:p>
            <a:pPr algn="ctr">
              <a:lnSpc>
                <a:spcPts val="4270"/>
              </a:lnSpc>
            </a:pPr>
            <a:endParaRPr lang="en-US" sz="3050" b="1">
              <a:solidFill>
                <a:srgbClr val="000000"/>
              </a:solidFill>
              <a:latin typeface="Public Sans Bold"/>
              <a:ea typeface="Public Sans Bold"/>
              <a:cs typeface="Public Sans Bold"/>
              <a:sym typeface="Public Sans Bold"/>
            </a:endParaRPr>
          </a:p>
          <a:p>
            <a:pPr algn="ctr">
              <a:lnSpc>
                <a:spcPts val="4270"/>
              </a:lnSpc>
            </a:pPr>
            <a:endParaRPr lang="en-US" sz="3050" b="1">
              <a:solidFill>
                <a:srgbClr val="000000"/>
              </a:solidFill>
              <a:latin typeface="Public Sans Bold"/>
              <a:ea typeface="Public Sans Bold"/>
              <a:cs typeface="Public Sans Bold"/>
              <a:sym typeface="Public Sans Bold"/>
            </a:endParaRPr>
          </a:p>
          <a:p>
            <a:pPr algn="ctr">
              <a:lnSpc>
                <a:spcPts val="4270"/>
              </a:lnSpc>
            </a:pPr>
            <a:r>
              <a:rPr lang="en-US" sz="3050" b="1">
                <a:solidFill>
                  <a:srgbClr val="000000"/>
                </a:solidFill>
                <a:latin typeface="Public Sans Bold"/>
                <a:ea typeface="Public Sans Bold"/>
                <a:cs typeface="Public Sans Bold"/>
                <a:sym typeface="Public Sans Bold"/>
              </a:rPr>
              <a:t>Friday August 21, 2026 </a:t>
            </a:r>
          </a:p>
          <a:p>
            <a:pPr algn="ctr">
              <a:lnSpc>
                <a:spcPts val="4270"/>
              </a:lnSpc>
            </a:pPr>
            <a:endParaRPr lang="en-US" sz="3050" b="1">
              <a:solidFill>
                <a:srgbClr val="000000"/>
              </a:solidFill>
              <a:latin typeface="Public Sans Bold"/>
              <a:ea typeface="Public Sans Bold"/>
              <a:cs typeface="Public Sans Bold"/>
              <a:sym typeface="Public Sans Bold"/>
            </a:endParaRPr>
          </a:p>
          <a:p>
            <a:pPr algn="ctr">
              <a:lnSpc>
                <a:spcPts val="4270"/>
              </a:lnSpc>
            </a:pPr>
            <a:r>
              <a:rPr lang="en-US" sz="3050" b="1">
                <a:solidFill>
                  <a:srgbClr val="000000"/>
                </a:solidFill>
                <a:latin typeface="Public Sans Bold"/>
                <a:ea typeface="Public Sans Bold"/>
                <a:cs typeface="Public Sans Bold"/>
                <a:sym typeface="Public Sans Bold"/>
              </a:rPr>
              <a:t>The Rusty Pelican</a:t>
            </a:r>
          </a:p>
          <a:p>
            <a:pPr algn="ctr">
              <a:lnSpc>
                <a:spcPts val="4270"/>
              </a:lnSpc>
            </a:pPr>
            <a:r>
              <a:rPr lang="en-US" sz="3050" b="1">
                <a:solidFill>
                  <a:srgbClr val="000000"/>
                </a:solidFill>
                <a:latin typeface="Public Sans Bold"/>
                <a:ea typeface="Public Sans Bold"/>
                <a:cs typeface="Public Sans Bold"/>
                <a:sym typeface="Public Sans Bold"/>
              </a:rPr>
              <a:t>11:30-1:00pm</a:t>
            </a:r>
          </a:p>
          <a:p>
            <a:pPr algn="ctr">
              <a:lnSpc>
                <a:spcPts val="4270"/>
              </a:lnSpc>
            </a:pPr>
            <a:endParaRPr lang="en-US" sz="3050" b="1">
              <a:solidFill>
                <a:srgbClr val="000000"/>
              </a:solidFill>
              <a:latin typeface="Public Sans Bold"/>
              <a:ea typeface="Public Sans Bold"/>
              <a:cs typeface="Public Sans Bold"/>
              <a:sym typeface="Public Sans Bold"/>
            </a:endParaRPr>
          </a:p>
          <a:p>
            <a:pPr algn="ctr">
              <a:lnSpc>
                <a:spcPts val="4270"/>
              </a:lnSpc>
              <a:spcBef>
                <a:spcPct val="0"/>
              </a:spcBef>
            </a:pPr>
            <a:endParaRPr lang="en-US" sz="3050" b="1">
              <a:solidFill>
                <a:srgbClr val="000000"/>
              </a:solidFill>
              <a:latin typeface="Public Sans Bold"/>
              <a:ea typeface="Public Sans Bold"/>
              <a:cs typeface="Public Sans Bold"/>
              <a:sym typeface="Public Sans Bold"/>
            </a:endParaRPr>
          </a:p>
        </p:txBody>
      </p:sp>
      <p:sp>
        <p:nvSpPr>
          <p:cNvPr id="18" name="TextBox 18"/>
          <p:cNvSpPr txBox="1"/>
          <p:nvPr/>
        </p:nvSpPr>
        <p:spPr>
          <a:xfrm>
            <a:off x="2028797" y="1098756"/>
            <a:ext cx="5588843" cy="1074692"/>
          </a:xfrm>
          <a:prstGeom prst="rect">
            <a:avLst/>
          </a:prstGeom>
        </p:spPr>
        <p:txBody>
          <a:bodyPr lIns="0" tIns="0" rIns="0" bIns="0" rtlCol="0" anchor="t">
            <a:spAutoFit/>
          </a:bodyPr>
          <a:lstStyle/>
          <a:p>
            <a:pPr algn="ctr">
              <a:lnSpc>
                <a:spcPts val="4289"/>
              </a:lnSpc>
            </a:pPr>
            <a:r>
              <a:rPr lang="en-US" sz="3064" b="1">
                <a:solidFill>
                  <a:srgbClr val="FFFFFF"/>
                </a:solidFill>
                <a:latin typeface="Public Sans Bold"/>
                <a:ea typeface="Public Sans Bold"/>
                <a:cs typeface="Public Sans Bold"/>
                <a:sym typeface="Public Sans Bold"/>
              </a:rPr>
              <a:t>July 2026 </a:t>
            </a:r>
          </a:p>
          <a:p>
            <a:pPr algn="ctr">
              <a:lnSpc>
                <a:spcPts val="4289"/>
              </a:lnSpc>
              <a:spcBef>
                <a:spcPct val="0"/>
              </a:spcBef>
            </a:pPr>
            <a:r>
              <a:rPr lang="en-US" sz="3064" b="1">
                <a:solidFill>
                  <a:srgbClr val="FFFFFF"/>
                </a:solidFill>
                <a:latin typeface="Public Sans Bold"/>
                <a:ea typeface="Public Sans Bold"/>
                <a:cs typeface="Public Sans Bold"/>
                <a:sym typeface="Public Sans Bold"/>
              </a:rPr>
              <a:t>Advisory Council Meeting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300784" y="-445005"/>
            <a:ext cx="5546693" cy="11382397"/>
            <a:chOff x="0" y="0"/>
            <a:chExt cx="1460857" cy="2997833"/>
          </a:xfrm>
        </p:grpSpPr>
        <p:sp>
          <p:nvSpPr>
            <p:cNvPr id="3" name="Freeform 3"/>
            <p:cNvSpPr/>
            <p:nvPr/>
          </p:nvSpPr>
          <p:spPr>
            <a:xfrm>
              <a:off x="0" y="0"/>
              <a:ext cx="1460857" cy="2997833"/>
            </a:xfrm>
            <a:custGeom>
              <a:avLst/>
              <a:gdLst/>
              <a:ahLst/>
              <a:cxnLst/>
              <a:rect l="l" t="t" r="r" b="b"/>
              <a:pathLst>
                <a:path w="1460857" h="2997833">
                  <a:moveTo>
                    <a:pt x="0" y="0"/>
                  </a:moveTo>
                  <a:lnTo>
                    <a:pt x="1460857" y="0"/>
                  </a:lnTo>
                  <a:lnTo>
                    <a:pt x="1460857" y="2997833"/>
                  </a:lnTo>
                  <a:lnTo>
                    <a:pt x="0" y="2997833"/>
                  </a:lnTo>
                  <a:close/>
                </a:path>
              </a:pathLst>
            </a:custGeom>
            <a:solidFill>
              <a:srgbClr val="32B558"/>
            </a:solidFill>
          </p:spPr>
          <p:txBody>
            <a:bodyPr/>
            <a:lstStyle/>
            <a:p>
              <a:endParaRPr lang="en-US"/>
            </a:p>
          </p:txBody>
        </p:sp>
        <p:sp>
          <p:nvSpPr>
            <p:cNvPr id="4" name="TextBox 4"/>
            <p:cNvSpPr txBox="1"/>
            <p:nvPr/>
          </p:nvSpPr>
          <p:spPr>
            <a:xfrm>
              <a:off x="0" y="-47625"/>
              <a:ext cx="1460857" cy="3045458"/>
            </a:xfrm>
            <a:prstGeom prst="rect">
              <a:avLst/>
            </a:prstGeom>
          </p:spPr>
          <p:txBody>
            <a:bodyPr lIns="50800" tIns="50800" rIns="50800" bIns="50800" rtlCol="0" anchor="ctr"/>
            <a:lstStyle/>
            <a:p>
              <a:pPr algn="ctr">
                <a:lnSpc>
                  <a:spcPts val="2330"/>
                </a:lnSpc>
              </a:pPr>
              <a:endParaRPr/>
            </a:p>
          </p:txBody>
        </p:sp>
      </p:grpSp>
      <p:grpSp>
        <p:nvGrpSpPr>
          <p:cNvPr id="5" name="Group 5"/>
          <p:cNvGrpSpPr/>
          <p:nvPr/>
        </p:nvGrpSpPr>
        <p:grpSpPr>
          <a:xfrm>
            <a:off x="13776404" y="-2783373"/>
            <a:ext cx="4827839" cy="6498796"/>
            <a:chOff x="0" y="0"/>
            <a:chExt cx="1271530" cy="1711617"/>
          </a:xfrm>
        </p:grpSpPr>
        <p:sp>
          <p:nvSpPr>
            <p:cNvPr id="6" name="Freeform 6"/>
            <p:cNvSpPr/>
            <p:nvPr/>
          </p:nvSpPr>
          <p:spPr>
            <a:xfrm>
              <a:off x="0" y="0"/>
              <a:ext cx="1271530" cy="1711617"/>
            </a:xfrm>
            <a:custGeom>
              <a:avLst/>
              <a:gdLst/>
              <a:ahLst/>
              <a:cxnLst/>
              <a:rect l="l" t="t" r="r" b="b"/>
              <a:pathLst>
                <a:path w="1271530" h="1711617">
                  <a:moveTo>
                    <a:pt x="0" y="0"/>
                  </a:moveTo>
                  <a:lnTo>
                    <a:pt x="1271530" y="0"/>
                  </a:lnTo>
                  <a:lnTo>
                    <a:pt x="1271530" y="1711617"/>
                  </a:lnTo>
                  <a:lnTo>
                    <a:pt x="0" y="1711617"/>
                  </a:lnTo>
                  <a:close/>
                </a:path>
              </a:pathLst>
            </a:custGeom>
            <a:solidFill>
              <a:srgbClr val="FB8240"/>
            </a:solidFill>
          </p:spPr>
          <p:txBody>
            <a:bodyPr/>
            <a:lstStyle/>
            <a:p>
              <a:endParaRPr lang="en-US"/>
            </a:p>
          </p:txBody>
        </p:sp>
        <p:sp>
          <p:nvSpPr>
            <p:cNvPr id="7" name="TextBox 7"/>
            <p:cNvSpPr txBox="1"/>
            <p:nvPr/>
          </p:nvSpPr>
          <p:spPr>
            <a:xfrm>
              <a:off x="0" y="-47625"/>
              <a:ext cx="1271530" cy="1759242"/>
            </a:xfrm>
            <a:prstGeom prst="rect">
              <a:avLst/>
            </a:prstGeom>
          </p:spPr>
          <p:txBody>
            <a:bodyPr lIns="50800" tIns="50800" rIns="50800" bIns="50800" rtlCol="0" anchor="ctr"/>
            <a:lstStyle/>
            <a:p>
              <a:pPr algn="ctr">
                <a:lnSpc>
                  <a:spcPts val="2330"/>
                </a:lnSpc>
              </a:pPr>
              <a:endParaRPr/>
            </a:p>
          </p:txBody>
        </p:sp>
      </p:grpSp>
      <p:sp>
        <p:nvSpPr>
          <p:cNvPr id="8" name="Freeform 8"/>
          <p:cNvSpPr/>
          <p:nvPr/>
        </p:nvSpPr>
        <p:spPr>
          <a:xfrm>
            <a:off x="2389481" y="754877"/>
            <a:ext cx="15370008" cy="9042997"/>
          </a:xfrm>
          <a:custGeom>
            <a:avLst/>
            <a:gdLst/>
            <a:ahLst/>
            <a:cxnLst/>
            <a:rect l="l" t="t" r="r" b="b"/>
            <a:pathLst>
              <a:path w="15370008" h="9042997">
                <a:moveTo>
                  <a:pt x="0" y="0"/>
                </a:moveTo>
                <a:lnTo>
                  <a:pt x="15370009" y="0"/>
                </a:lnTo>
                <a:lnTo>
                  <a:pt x="15370009" y="9042997"/>
                </a:lnTo>
                <a:lnTo>
                  <a:pt x="0" y="9042997"/>
                </a:lnTo>
                <a:lnTo>
                  <a:pt x="0" y="0"/>
                </a:lnTo>
                <a:close/>
              </a:path>
            </a:pathLst>
          </a:custGeom>
          <a:blipFill>
            <a:blip r:embed="rId2"/>
            <a:stretch>
              <a:fillRect/>
            </a:stretch>
          </a:blipFill>
        </p:spPr>
        <p:txBody>
          <a:bodyPr/>
          <a:lstStyle/>
          <a:p>
            <a:endParaRPr lang="en-US"/>
          </a:p>
        </p:txBody>
      </p:sp>
      <p:grpSp>
        <p:nvGrpSpPr>
          <p:cNvPr id="9" name="Group 9"/>
          <p:cNvGrpSpPr/>
          <p:nvPr/>
        </p:nvGrpSpPr>
        <p:grpSpPr>
          <a:xfrm>
            <a:off x="1028700" y="1028700"/>
            <a:ext cx="16230600" cy="8229600"/>
            <a:chOff x="0" y="0"/>
            <a:chExt cx="4274726" cy="2167467"/>
          </a:xfrm>
        </p:grpSpPr>
        <p:sp>
          <p:nvSpPr>
            <p:cNvPr id="10" name="Freeform 10"/>
            <p:cNvSpPr/>
            <p:nvPr/>
          </p:nvSpPr>
          <p:spPr>
            <a:xfrm>
              <a:off x="0" y="0"/>
              <a:ext cx="4274726" cy="2167467"/>
            </a:xfrm>
            <a:custGeom>
              <a:avLst/>
              <a:gdLst/>
              <a:ahLst/>
              <a:cxnLst/>
              <a:rect l="l" t="t" r="r" b="b"/>
              <a:pathLst>
                <a:path w="4274726" h="2167467">
                  <a:moveTo>
                    <a:pt x="0" y="0"/>
                  </a:moveTo>
                  <a:lnTo>
                    <a:pt x="4274726" y="0"/>
                  </a:lnTo>
                  <a:lnTo>
                    <a:pt x="4274726" y="2167467"/>
                  </a:lnTo>
                  <a:lnTo>
                    <a:pt x="0" y="2167467"/>
                  </a:lnTo>
                  <a:close/>
                </a:path>
              </a:pathLst>
            </a:custGeom>
            <a:solidFill>
              <a:srgbClr val="FFFFFF"/>
            </a:solidFill>
          </p:spPr>
          <p:txBody>
            <a:bodyPr/>
            <a:lstStyle/>
            <a:p>
              <a:endParaRPr lang="en-US"/>
            </a:p>
          </p:txBody>
        </p:sp>
        <p:sp>
          <p:nvSpPr>
            <p:cNvPr id="11" name="TextBox 11"/>
            <p:cNvSpPr txBox="1"/>
            <p:nvPr/>
          </p:nvSpPr>
          <p:spPr>
            <a:xfrm>
              <a:off x="0" y="-47625"/>
              <a:ext cx="4274726" cy="2215092"/>
            </a:xfrm>
            <a:prstGeom prst="rect">
              <a:avLst/>
            </a:prstGeom>
          </p:spPr>
          <p:txBody>
            <a:bodyPr lIns="50800" tIns="50800" rIns="50800" bIns="50800" rtlCol="0" anchor="ctr"/>
            <a:lstStyle/>
            <a:p>
              <a:pPr algn="ctr">
                <a:lnSpc>
                  <a:spcPts val="2330"/>
                </a:lnSpc>
              </a:pPr>
              <a:endParaRPr/>
            </a:p>
          </p:txBody>
        </p:sp>
      </p:grpSp>
      <p:grpSp>
        <p:nvGrpSpPr>
          <p:cNvPr id="12" name="Group 12"/>
          <p:cNvGrpSpPr/>
          <p:nvPr/>
        </p:nvGrpSpPr>
        <p:grpSpPr>
          <a:xfrm>
            <a:off x="1028700" y="1028700"/>
            <a:ext cx="7589038" cy="1144748"/>
            <a:chOff x="0" y="0"/>
            <a:chExt cx="1998759" cy="301497"/>
          </a:xfrm>
        </p:grpSpPr>
        <p:sp>
          <p:nvSpPr>
            <p:cNvPr id="13" name="Freeform 13"/>
            <p:cNvSpPr/>
            <p:nvPr/>
          </p:nvSpPr>
          <p:spPr>
            <a:xfrm>
              <a:off x="0" y="0"/>
              <a:ext cx="1998759" cy="301497"/>
            </a:xfrm>
            <a:custGeom>
              <a:avLst/>
              <a:gdLst/>
              <a:ahLst/>
              <a:cxnLst/>
              <a:rect l="l" t="t" r="r" b="b"/>
              <a:pathLst>
                <a:path w="1998759" h="301497">
                  <a:moveTo>
                    <a:pt x="0" y="0"/>
                  </a:moveTo>
                  <a:lnTo>
                    <a:pt x="1998759" y="0"/>
                  </a:lnTo>
                  <a:lnTo>
                    <a:pt x="1998759" y="301497"/>
                  </a:lnTo>
                  <a:lnTo>
                    <a:pt x="0" y="301497"/>
                  </a:lnTo>
                  <a:close/>
                </a:path>
              </a:pathLst>
            </a:custGeom>
            <a:solidFill>
              <a:srgbClr val="08A4CA"/>
            </a:solidFill>
          </p:spPr>
          <p:txBody>
            <a:bodyPr/>
            <a:lstStyle/>
            <a:p>
              <a:endParaRPr lang="en-US"/>
            </a:p>
          </p:txBody>
        </p:sp>
        <p:sp>
          <p:nvSpPr>
            <p:cNvPr id="14" name="TextBox 14"/>
            <p:cNvSpPr txBox="1"/>
            <p:nvPr/>
          </p:nvSpPr>
          <p:spPr>
            <a:xfrm>
              <a:off x="0" y="-38100"/>
              <a:ext cx="1998759" cy="339597"/>
            </a:xfrm>
            <a:prstGeom prst="rect">
              <a:avLst/>
            </a:prstGeom>
          </p:spPr>
          <p:txBody>
            <a:bodyPr lIns="50800" tIns="50800" rIns="50800" bIns="50800" rtlCol="0" anchor="ctr"/>
            <a:lstStyle/>
            <a:p>
              <a:pPr algn="ctr">
                <a:lnSpc>
                  <a:spcPts val="2659"/>
                </a:lnSpc>
              </a:pPr>
              <a:endParaRPr/>
            </a:p>
          </p:txBody>
        </p:sp>
      </p:grpSp>
      <p:grpSp>
        <p:nvGrpSpPr>
          <p:cNvPr id="15" name="Group 15"/>
          <p:cNvGrpSpPr/>
          <p:nvPr/>
        </p:nvGrpSpPr>
        <p:grpSpPr>
          <a:xfrm>
            <a:off x="5910100" y="3435959"/>
            <a:ext cx="3415082" cy="3415082"/>
            <a:chOff x="0" y="0"/>
            <a:chExt cx="812800" cy="812800"/>
          </a:xfrm>
        </p:grpSpPr>
        <p:sp>
          <p:nvSpPr>
            <p:cNvPr id="16" name="Freeform 1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3"/>
              <a:stretch>
                <a:fillRect l="-38888" r="-38888"/>
              </a:stretch>
            </a:blipFill>
          </p:spPr>
          <p:txBody>
            <a:bodyPr/>
            <a:lstStyle/>
            <a:p>
              <a:endParaRPr lang="en-US"/>
            </a:p>
          </p:txBody>
        </p:sp>
      </p:grpSp>
      <p:sp>
        <p:nvSpPr>
          <p:cNvPr id="17" name="Freeform 17"/>
          <p:cNvSpPr/>
          <p:nvPr/>
        </p:nvSpPr>
        <p:spPr>
          <a:xfrm>
            <a:off x="10190203" y="244286"/>
            <a:ext cx="7569286" cy="9798429"/>
          </a:xfrm>
          <a:custGeom>
            <a:avLst/>
            <a:gdLst/>
            <a:ahLst/>
            <a:cxnLst/>
            <a:rect l="l" t="t" r="r" b="b"/>
            <a:pathLst>
              <a:path w="7569286" h="9798429">
                <a:moveTo>
                  <a:pt x="0" y="0"/>
                </a:moveTo>
                <a:lnTo>
                  <a:pt x="7569287" y="0"/>
                </a:lnTo>
                <a:lnTo>
                  <a:pt x="7569287" y="9798428"/>
                </a:lnTo>
                <a:lnTo>
                  <a:pt x="0" y="9798428"/>
                </a:lnTo>
                <a:lnTo>
                  <a:pt x="0" y="0"/>
                </a:lnTo>
                <a:close/>
              </a:path>
            </a:pathLst>
          </a:custGeom>
          <a:blipFill>
            <a:blip r:embed="rId4"/>
            <a:stretch>
              <a:fillRect/>
            </a:stretch>
          </a:blipFill>
        </p:spPr>
        <p:txBody>
          <a:bodyPr/>
          <a:lstStyle/>
          <a:p>
            <a:endParaRPr lang="en-US"/>
          </a:p>
        </p:txBody>
      </p:sp>
      <p:sp>
        <p:nvSpPr>
          <p:cNvPr id="18" name="TextBox 18"/>
          <p:cNvSpPr txBox="1"/>
          <p:nvPr/>
        </p:nvSpPr>
        <p:spPr>
          <a:xfrm>
            <a:off x="1472562" y="2744103"/>
            <a:ext cx="3687501" cy="6393800"/>
          </a:xfrm>
          <a:prstGeom prst="rect">
            <a:avLst/>
          </a:prstGeom>
        </p:spPr>
        <p:txBody>
          <a:bodyPr lIns="0" tIns="0" rIns="0" bIns="0" rtlCol="0" anchor="t">
            <a:spAutoFit/>
          </a:bodyPr>
          <a:lstStyle/>
          <a:p>
            <a:pPr algn="l">
              <a:lnSpc>
                <a:spcPts val="3010"/>
              </a:lnSpc>
            </a:pPr>
            <a:r>
              <a:rPr lang="en-US" sz="2150" b="1">
                <a:solidFill>
                  <a:srgbClr val="000000"/>
                </a:solidFill>
                <a:latin typeface="Public Sans Bold"/>
                <a:ea typeface="Public Sans Bold"/>
                <a:cs typeface="Public Sans Bold"/>
                <a:sym typeface="Public Sans Bold"/>
              </a:rPr>
              <a:t>Benefit for 2026 Annual Luncheon</a:t>
            </a:r>
          </a:p>
          <a:p>
            <a:pPr marL="399543" lvl="1" indent="-199772" algn="l">
              <a:lnSpc>
                <a:spcPts val="2590"/>
              </a:lnSpc>
              <a:buFont typeface="Arial"/>
              <a:buChar char="•"/>
            </a:pPr>
            <a:r>
              <a:rPr lang="en-US" sz="1850">
                <a:solidFill>
                  <a:srgbClr val="000000"/>
                </a:solidFill>
                <a:latin typeface="Public Sans"/>
                <a:ea typeface="Public Sans"/>
                <a:cs typeface="Public Sans"/>
                <a:sym typeface="Public Sans"/>
              </a:rPr>
              <a:t>Funds raised for the 2026 Annual Luncheon are to be unrestricted, in order to promote and support AAAPP and its mission to provide Wrap around care and services to seniors in Pasco and Pinellas Counties. </a:t>
            </a:r>
          </a:p>
          <a:p>
            <a:pPr algn="l">
              <a:lnSpc>
                <a:spcPts val="2590"/>
              </a:lnSpc>
            </a:pPr>
            <a:endParaRPr lang="en-US" sz="1850">
              <a:solidFill>
                <a:srgbClr val="000000"/>
              </a:solidFill>
              <a:latin typeface="Public Sans"/>
              <a:ea typeface="Public Sans"/>
              <a:cs typeface="Public Sans"/>
              <a:sym typeface="Public Sans"/>
            </a:endParaRPr>
          </a:p>
          <a:p>
            <a:pPr marL="410205" lvl="1" indent="-205102" algn="l">
              <a:lnSpc>
                <a:spcPts val="2659"/>
              </a:lnSpc>
              <a:buFont typeface="Arial"/>
              <a:buChar char="•"/>
            </a:pPr>
            <a:r>
              <a:rPr lang="en-US" sz="1899" b="1">
                <a:solidFill>
                  <a:srgbClr val="000000"/>
                </a:solidFill>
                <a:latin typeface="Public Sans Bold"/>
                <a:ea typeface="Public Sans Bold"/>
                <a:cs typeface="Public Sans Bold"/>
                <a:sym typeface="Public Sans Bold"/>
              </a:rPr>
              <a:t>Sponsorship Packet</a:t>
            </a:r>
          </a:p>
          <a:p>
            <a:pPr marL="820409" lvl="2" indent="-273470" algn="l">
              <a:lnSpc>
                <a:spcPts val="2659"/>
              </a:lnSpc>
              <a:buFont typeface="Arial"/>
              <a:buChar char="⚬"/>
            </a:pPr>
            <a:r>
              <a:rPr lang="en-US" sz="1899" b="1">
                <a:solidFill>
                  <a:srgbClr val="000000"/>
                </a:solidFill>
                <a:latin typeface="Public Sans Bold"/>
                <a:ea typeface="Public Sans Bold"/>
                <a:cs typeface="Public Sans Bold"/>
                <a:sym typeface="Public Sans Bold"/>
              </a:rPr>
              <a:t>Updated with Presenting Sponsor co-branding</a:t>
            </a:r>
          </a:p>
          <a:p>
            <a:pPr marL="410205" lvl="1" indent="-205102" algn="l">
              <a:lnSpc>
                <a:spcPts val="2659"/>
              </a:lnSpc>
              <a:buFont typeface="Arial"/>
              <a:buChar char="•"/>
            </a:pPr>
            <a:r>
              <a:rPr lang="en-US" sz="1899" b="1">
                <a:solidFill>
                  <a:srgbClr val="000000"/>
                </a:solidFill>
                <a:latin typeface="Public Sans Bold"/>
                <a:ea typeface="Public Sans Bold"/>
                <a:cs typeface="Public Sans Bold"/>
                <a:sym typeface="Public Sans Bold"/>
              </a:rPr>
              <a:t>Website - Bloomerang Link</a:t>
            </a:r>
          </a:p>
          <a:p>
            <a:pPr marL="410205" lvl="1" indent="-205102" algn="l">
              <a:lnSpc>
                <a:spcPts val="2659"/>
              </a:lnSpc>
              <a:buFont typeface="Arial"/>
              <a:buChar char="•"/>
            </a:pPr>
            <a:r>
              <a:rPr lang="en-US" sz="1899" b="1">
                <a:solidFill>
                  <a:srgbClr val="000000"/>
                </a:solidFill>
                <a:latin typeface="Public Sans Bold"/>
                <a:ea typeface="Public Sans Bold"/>
                <a:cs typeface="Public Sans Bold"/>
                <a:sym typeface="Public Sans Bold"/>
              </a:rPr>
              <a:t>Emcee - Courtney Robinson, Anchor 10 Tampa Bay</a:t>
            </a:r>
          </a:p>
          <a:p>
            <a:pPr algn="l">
              <a:lnSpc>
                <a:spcPts val="2659"/>
              </a:lnSpc>
            </a:pPr>
            <a:endParaRPr lang="en-US" sz="1899" b="1">
              <a:solidFill>
                <a:srgbClr val="000000"/>
              </a:solidFill>
              <a:latin typeface="Public Sans Bold"/>
              <a:ea typeface="Public Sans Bold"/>
              <a:cs typeface="Public Sans Bold"/>
              <a:sym typeface="Public Sans Bold"/>
            </a:endParaRPr>
          </a:p>
          <a:p>
            <a:pPr algn="l">
              <a:lnSpc>
                <a:spcPts val="3010"/>
              </a:lnSpc>
              <a:spcBef>
                <a:spcPct val="0"/>
              </a:spcBef>
            </a:pPr>
            <a:endParaRPr lang="en-US" sz="1899" b="1">
              <a:solidFill>
                <a:srgbClr val="000000"/>
              </a:solidFill>
              <a:latin typeface="Public Sans Bold"/>
              <a:ea typeface="Public Sans Bold"/>
              <a:cs typeface="Public Sans Bold"/>
              <a:sym typeface="Public Sans Bold"/>
            </a:endParaRPr>
          </a:p>
        </p:txBody>
      </p:sp>
      <p:sp>
        <p:nvSpPr>
          <p:cNvPr id="19" name="TextBox 19"/>
          <p:cNvSpPr txBox="1"/>
          <p:nvPr/>
        </p:nvSpPr>
        <p:spPr>
          <a:xfrm>
            <a:off x="2028797" y="1098756"/>
            <a:ext cx="5588843" cy="1074692"/>
          </a:xfrm>
          <a:prstGeom prst="rect">
            <a:avLst/>
          </a:prstGeom>
        </p:spPr>
        <p:txBody>
          <a:bodyPr lIns="0" tIns="0" rIns="0" bIns="0" rtlCol="0" anchor="t">
            <a:spAutoFit/>
          </a:bodyPr>
          <a:lstStyle/>
          <a:p>
            <a:pPr algn="ctr">
              <a:lnSpc>
                <a:spcPts val="4289"/>
              </a:lnSpc>
            </a:pPr>
            <a:r>
              <a:rPr lang="en-US" sz="3064" b="1">
                <a:solidFill>
                  <a:srgbClr val="FFFFFF"/>
                </a:solidFill>
                <a:latin typeface="Public Sans Bold"/>
                <a:ea typeface="Public Sans Bold"/>
                <a:cs typeface="Public Sans Bold"/>
                <a:sym typeface="Public Sans Bold"/>
              </a:rPr>
              <a:t>July 2026 </a:t>
            </a:r>
          </a:p>
          <a:p>
            <a:pPr algn="ctr">
              <a:lnSpc>
                <a:spcPts val="4289"/>
              </a:lnSpc>
              <a:spcBef>
                <a:spcPct val="0"/>
              </a:spcBef>
            </a:pPr>
            <a:r>
              <a:rPr lang="en-US" sz="3064" b="1">
                <a:solidFill>
                  <a:srgbClr val="FFFFFF"/>
                </a:solidFill>
                <a:latin typeface="Public Sans Bold"/>
                <a:ea typeface="Public Sans Bold"/>
                <a:cs typeface="Public Sans Bold"/>
                <a:sym typeface="Public Sans Bold"/>
              </a:rPr>
              <a:t>Advisory Council Meeting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300784" y="-445005"/>
            <a:ext cx="5546693" cy="11382397"/>
            <a:chOff x="0" y="0"/>
            <a:chExt cx="1460857" cy="2997833"/>
          </a:xfrm>
        </p:grpSpPr>
        <p:sp>
          <p:nvSpPr>
            <p:cNvPr id="3" name="Freeform 3"/>
            <p:cNvSpPr/>
            <p:nvPr/>
          </p:nvSpPr>
          <p:spPr>
            <a:xfrm>
              <a:off x="0" y="0"/>
              <a:ext cx="1460857" cy="2997833"/>
            </a:xfrm>
            <a:custGeom>
              <a:avLst/>
              <a:gdLst/>
              <a:ahLst/>
              <a:cxnLst/>
              <a:rect l="l" t="t" r="r" b="b"/>
              <a:pathLst>
                <a:path w="1460857" h="2997833">
                  <a:moveTo>
                    <a:pt x="0" y="0"/>
                  </a:moveTo>
                  <a:lnTo>
                    <a:pt x="1460857" y="0"/>
                  </a:lnTo>
                  <a:lnTo>
                    <a:pt x="1460857" y="2997833"/>
                  </a:lnTo>
                  <a:lnTo>
                    <a:pt x="0" y="2997833"/>
                  </a:lnTo>
                  <a:close/>
                </a:path>
              </a:pathLst>
            </a:custGeom>
            <a:solidFill>
              <a:srgbClr val="32B558"/>
            </a:solidFill>
          </p:spPr>
          <p:txBody>
            <a:bodyPr/>
            <a:lstStyle/>
            <a:p>
              <a:endParaRPr lang="en-US"/>
            </a:p>
          </p:txBody>
        </p:sp>
        <p:sp>
          <p:nvSpPr>
            <p:cNvPr id="4" name="TextBox 4"/>
            <p:cNvSpPr txBox="1"/>
            <p:nvPr/>
          </p:nvSpPr>
          <p:spPr>
            <a:xfrm>
              <a:off x="0" y="-47625"/>
              <a:ext cx="1460857" cy="3045458"/>
            </a:xfrm>
            <a:prstGeom prst="rect">
              <a:avLst/>
            </a:prstGeom>
          </p:spPr>
          <p:txBody>
            <a:bodyPr lIns="50800" tIns="50800" rIns="50800" bIns="50800" rtlCol="0" anchor="ctr"/>
            <a:lstStyle/>
            <a:p>
              <a:pPr algn="ctr">
                <a:lnSpc>
                  <a:spcPts val="2330"/>
                </a:lnSpc>
              </a:pPr>
              <a:endParaRPr/>
            </a:p>
          </p:txBody>
        </p:sp>
      </p:grpSp>
      <p:grpSp>
        <p:nvGrpSpPr>
          <p:cNvPr id="5" name="Group 5"/>
          <p:cNvGrpSpPr/>
          <p:nvPr/>
        </p:nvGrpSpPr>
        <p:grpSpPr>
          <a:xfrm>
            <a:off x="13776404" y="-2783373"/>
            <a:ext cx="4827839" cy="6498796"/>
            <a:chOff x="0" y="0"/>
            <a:chExt cx="1271530" cy="1711617"/>
          </a:xfrm>
        </p:grpSpPr>
        <p:sp>
          <p:nvSpPr>
            <p:cNvPr id="6" name="Freeform 6"/>
            <p:cNvSpPr/>
            <p:nvPr/>
          </p:nvSpPr>
          <p:spPr>
            <a:xfrm>
              <a:off x="0" y="0"/>
              <a:ext cx="1271530" cy="1711617"/>
            </a:xfrm>
            <a:custGeom>
              <a:avLst/>
              <a:gdLst/>
              <a:ahLst/>
              <a:cxnLst/>
              <a:rect l="l" t="t" r="r" b="b"/>
              <a:pathLst>
                <a:path w="1271530" h="1711617">
                  <a:moveTo>
                    <a:pt x="0" y="0"/>
                  </a:moveTo>
                  <a:lnTo>
                    <a:pt x="1271530" y="0"/>
                  </a:lnTo>
                  <a:lnTo>
                    <a:pt x="1271530" y="1711617"/>
                  </a:lnTo>
                  <a:lnTo>
                    <a:pt x="0" y="1711617"/>
                  </a:lnTo>
                  <a:close/>
                </a:path>
              </a:pathLst>
            </a:custGeom>
            <a:solidFill>
              <a:srgbClr val="FB8240"/>
            </a:solidFill>
          </p:spPr>
          <p:txBody>
            <a:bodyPr/>
            <a:lstStyle/>
            <a:p>
              <a:endParaRPr lang="en-US"/>
            </a:p>
          </p:txBody>
        </p:sp>
        <p:sp>
          <p:nvSpPr>
            <p:cNvPr id="7" name="TextBox 7"/>
            <p:cNvSpPr txBox="1"/>
            <p:nvPr/>
          </p:nvSpPr>
          <p:spPr>
            <a:xfrm>
              <a:off x="0" y="-47625"/>
              <a:ext cx="1271530" cy="1759242"/>
            </a:xfrm>
            <a:prstGeom prst="rect">
              <a:avLst/>
            </a:prstGeom>
          </p:spPr>
          <p:txBody>
            <a:bodyPr lIns="50800" tIns="50800" rIns="50800" bIns="50800" rtlCol="0" anchor="ctr"/>
            <a:lstStyle/>
            <a:p>
              <a:pPr algn="ctr">
                <a:lnSpc>
                  <a:spcPts val="2330"/>
                </a:lnSpc>
              </a:pPr>
              <a:endParaRPr/>
            </a:p>
          </p:txBody>
        </p:sp>
      </p:grpSp>
      <p:sp>
        <p:nvSpPr>
          <p:cNvPr id="8" name="Freeform 8"/>
          <p:cNvSpPr/>
          <p:nvPr/>
        </p:nvSpPr>
        <p:spPr>
          <a:xfrm>
            <a:off x="2389481" y="754877"/>
            <a:ext cx="15370008" cy="9042997"/>
          </a:xfrm>
          <a:custGeom>
            <a:avLst/>
            <a:gdLst/>
            <a:ahLst/>
            <a:cxnLst/>
            <a:rect l="l" t="t" r="r" b="b"/>
            <a:pathLst>
              <a:path w="15370008" h="9042997">
                <a:moveTo>
                  <a:pt x="0" y="0"/>
                </a:moveTo>
                <a:lnTo>
                  <a:pt x="15370009" y="0"/>
                </a:lnTo>
                <a:lnTo>
                  <a:pt x="15370009" y="9042997"/>
                </a:lnTo>
                <a:lnTo>
                  <a:pt x="0" y="9042997"/>
                </a:lnTo>
                <a:lnTo>
                  <a:pt x="0" y="0"/>
                </a:lnTo>
                <a:close/>
              </a:path>
            </a:pathLst>
          </a:custGeom>
          <a:blipFill>
            <a:blip r:embed="rId2"/>
            <a:stretch>
              <a:fillRect/>
            </a:stretch>
          </a:blipFill>
        </p:spPr>
        <p:txBody>
          <a:bodyPr/>
          <a:lstStyle/>
          <a:p>
            <a:endParaRPr lang="en-US"/>
          </a:p>
        </p:txBody>
      </p:sp>
      <p:grpSp>
        <p:nvGrpSpPr>
          <p:cNvPr id="9" name="Group 9"/>
          <p:cNvGrpSpPr/>
          <p:nvPr/>
        </p:nvGrpSpPr>
        <p:grpSpPr>
          <a:xfrm>
            <a:off x="1028700" y="1028700"/>
            <a:ext cx="16230600" cy="8229600"/>
            <a:chOff x="0" y="0"/>
            <a:chExt cx="4274726" cy="2167467"/>
          </a:xfrm>
        </p:grpSpPr>
        <p:sp>
          <p:nvSpPr>
            <p:cNvPr id="10" name="Freeform 10"/>
            <p:cNvSpPr/>
            <p:nvPr/>
          </p:nvSpPr>
          <p:spPr>
            <a:xfrm>
              <a:off x="0" y="0"/>
              <a:ext cx="4274726" cy="2167467"/>
            </a:xfrm>
            <a:custGeom>
              <a:avLst/>
              <a:gdLst/>
              <a:ahLst/>
              <a:cxnLst/>
              <a:rect l="l" t="t" r="r" b="b"/>
              <a:pathLst>
                <a:path w="4274726" h="2167467">
                  <a:moveTo>
                    <a:pt x="0" y="0"/>
                  </a:moveTo>
                  <a:lnTo>
                    <a:pt x="4274726" y="0"/>
                  </a:lnTo>
                  <a:lnTo>
                    <a:pt x="4274726" y="2167467"/>
                  </a:lnTo>
                  <a:lnTo>
                    <a:pt x="0" y="2167467"/>
                  </a:lnTo>
                  <a:close/>
                </a:path>
              </a:pathLst>
            </a:custGeom>
            <a:solidFill>
              <a:srgbClr val="FFFFFF"/>
            </a:solidFill>
          </p:spPr>
          <p:txBody>
            <a:bodyPr/>
            <a:lstStyle/>
            <a:p>
              <a:endParaRPr lang="en-US"/>
            </a:p>
          </p:txBody>
        </p:sp>
        <p:sp>
          <p:nvSpPr>
            <p:cNvPr id="11" name="TextBox 11"/>
            <p:cNvSpPr txBox="1"/>
            <p:nvPr/>
          </p:nvSpPr>
          <p:spPr>
            <a:xfrm>
              <a:off x="0" y="-47625"/>
              <a:ext cx="4274726" cy="2215092"/>
            </a:xfrm>
            <a:prstGeom prst="rect">
              <a:avLst/>
            </a:prstGeom>
          </p:spPr>
          <p:txBody>
            <a:bodyPr lIns="50800" tIns="50800" rIns="50800" bIns="50800" rtlCol="0" anchor="ctr"/>
            <a:lstStyle/>
            <a:p>
              <a:pPr algn="ctr">
                <a:lnSpc>
                  <a:spcPts val="2330"/>
                </a:lnSpc>
              </a:pPr>
              <a:endParaRPr/>
            </a:p>
          </p:txBody>
        </p:sp>
      </p:grpSp>
      <p:grpSp>
        <p:nvGrpSpPr>
          <p:cNvPr id="12" name="Group 12"/>
          <p:cNvGrpSpPr/>
          <p:nvPr/>
        </p:nvGrpSpPr>
        <p:grpSpPr>
          <a:xfrm>
            <a:off x="1028700" y="1028700"/>
            <a:ext cx="7589038" cy="1144748"/>
            <a:chOff x="0" y="0"/>
            <a:chExt cx="1998759" cy="301497"/>
          </a:xfrm>
        </p:grpSpPr>
        <p:sp>
          <p:nvSpPr>
            <p:cNvPr id="13" name="Freeform 13"/>
            <p:cNvSpPr/>
            <p:nvPr/>
          </p:nvSpPr>
          <p:spPr>
            <a:xfrm>
              <a:off x="0" y="0"/>
              <a:ext cx="1998759" cy="301497"/>
            </a:xfrm>
            <a:custGeom>
              <a:avLst/>
              <a:gdLst/>
              <a:ahLst/>
              <a:cxnLst/>
              <a:rect l="l" t="t" r="r" b="b"/>
              <a:pathLst>
                <a:path w="1998759" h="301497">
                  <a:moveTo>
                    <a:pt x="0" y="0"/>
                  </a:moveTo>
                  <a:lnTo>
                    <a:pt x="1998759" y="0"/>
                  </a:lnTo>
                  <a:lnTo>
                    <a:pt x="1998759" y="301497"/>
                  </a:lnTo>
                  <a:lnTo>
                    <a:pt x="0" y="301497"/>
                  </a:lnTo>
                  <a:close/>
                </a:path>
              </a:pathLst>
            </a:custGeom>
            <a:solidFill>
              <a:srgbClr val="08A4CA"/>
            </a:solidFill>
          </p:spPr>
          <p:txBody>
            <a:bodyPr/>
            <a:lstStyle/>
            <a:p>
              <a:endParaRPr lang="en-US"/>
            </a:p>
          </p:txBody>
        </p:sp>
        <p:sp>
          <p:nvSpPr>
            <p:cNvPr id="14" name="TextBox 14"/>
            <p:cNvSpPr txBox="1"/>
            <p:nvPr/>
          </p:nvSpPr>
          <p:spPr>
            <a:xfrm>
              <a:off x="0" y="-38100"/>
              <a:ext cx="1998759" cy="339597"/>
            </a:xfrm>
            <a:prstGeom prst="rect">
              <a:avLst/>
            </a:prstGeom>
          </p:spPr>
          <p:txBody>
            <a:bodyPr lIns="50800" tIns="50800" rIns="50800" bIns="50800" rtlCol="0" anchor="ctr"/>
            <a:lstStyle/>
            <a:p>
              <a:pPr algn="ctr">
                <a:lnSpc>
                  <a:spcPts val="2659"/>
                </a:lnSpc>
              </a:pPr>
              <a:endParaRPr/>
            </a:p>
          </p:txBody>
        </p:sp>
      </p:grpSp>
      <p:sp>
        <p:nvSpPr>
          <p:cNvPr id="15" name="TextBox 15"/>
          <p:cNvSpPr txBox="1"/>
          <p:nvPr/>
        </p:nvSpPr>
        <p:spPr>
          <a:xfrm>
            <a:off x="1204180" y="2301860"/>
            <a:ext cx="5524410" cy="8860775"/>
          </a:xfrm>
          <a:prstGeom prst="rect">
            <a:avLst/>
          </a:prstGeom>
        </p:spPr>
        <p:txBody>
          <a:bodyPr lIns="0" tIns="0" rIns="0" bIns="0" rtlCol="0" anchor="t">
            <a:spAutoFit/>
          </a:bodyPr>
          <a:lstStyle/>
          <a:p>
            <a:pPr algn="l">
              <a:lnSpc>
                <a:spcPts val="3010"/>
              </a:lnSpc>
            </a:pPr>
            <a:r>
              <a:rPr lang="en-US" sz="2150" b="1">
                <a:solidFill>
                  <a:srgbClr val="000000"/>
                </a:solidFill>
                <a:latin typeface="Public Sans Bold"/>
                <a:ea typeface="Public Sans Bold"/>
                <a:cs typeface="Public Sans Bold"/>
                <a:sym typeface="Public Sans Bold"/>
              </a:rPr>
              <a:t>Gold:</a:t>
            </a:r>
          </a:p>
          <a:p>
            <a:pPr marL="442722" lvl="1" indent="-221361" algn="l">
              <a:lnSpc>
                <a:spcPts val="2870"/>
              </a:lnSpc>
              <a:buFont typeface="Arial"/>
              <a:buChar char="•"/>
            </a:pPr>
            <a:r>
              <a:rPr lang="en-US" sz="2050">
                <a:solidFill>
                  <a:srgbClr val="000000"/>
                </a:solidFill>
                <a:latin typeface="Public Sans"/>
                <a:ea typeface="Public Sans"/>
                <a:cs typeface="Public Sans"/>
                <a:sym typeface="Public Sans"/>
              </a:rPr>
              <a:t>ArchWell Health</a:t>
            </a:r>
          </a:p>
          <a:p>
            <a:pPr algn="l">
              <a:lnSpc>
                <a:spcPts val="3010"/>
              </a:lnSpc>
            </a:pPr>
            <a:r>
              <a:rPr lang="en-US" sz="2150" b="1">
                <a:solidFill>
                  <a:srgbClr val="000000"/>
                </a:solidFill>
                <a:latin typeface="Public Sans Bold"/>
                <a:ea typeface="Public Sans Bold"/>
                <a:cs typeface="Public Sans Bold"/>
                <a:sym typeface="Public Sans Bold"/>
              </a:rPr>
              <a:t>Silver:</a:t>
            </a:r>
          </a:p>
          <a:p>
            <a:pPr marL="442722" lvl="1" indent="-221361" algn="l">
              <a:lnSpc>
                <a:spcPts val="2870"/>
              </a:lnSpc>
              <a:buFont typeface="Arial"/>
              <a:buChar char="•"/>
            </a:pPr>
            <a:r>
              <a:rPr lang="en-US" sz="2050">
                <a:solidFill>
                  <a:srgbClr val="000000"/>
                </a:solidFill>
                <a:latin typeface="Public Sans"/>
                <a:ea typeface="Public Sans"/>
                <a:cs typeface="Public Sans"/>
                <a:sym typeface="Public Sans"/>
              </a:rPr>
              <a:t>Amerilife</a:t>
            </a:r>
          </a:p>
          <a:p>
            <a:pPr marL="442722" lvl="1" indent="-221361" algn="l">
              <a:lnSpc>
                <a:spcPts val="2870"/>
              </a:lnSpc>
              <a:buFont typeface="Arial"/>
              <a:buChar char="•"/>
            </a:pPr>
            <a:r>
              <a:rPr lang="en-US" sz="2050">
                <a:solidFill>
                  <a:srgbClr val="000000"/>
                </a:solidFill>
                <a:latin typeface="Public Sans"/>
                <a:ea typeface="Public Sans"/>
                <a:cs typeface="Public Sans"/>
                <a:sym typeface="Public Sans"/>
              </a:rPr>
              <a:t>BayCare Health Sysetm, Inc.</a:t>
            </a:r>
          </a:p>
          <a:p>
            <a:pPr marL="442722" lvl="1" indent="-221361" algn="l">
              <a:lnSpc>
                <a:spcPts val="2870"/>
              </a:lnSpc>
              <a:buFont typeface="Arial"/>
              <a:buChar char="•"/>
            </a:pPr>
            <a:r>
              <a:rPr lang="en-US" sz="2050">
                <a:solidFill>
                  <a:srgbClr val="000000"/>
                </a:solidFill>
                <a:latin typeface="Public Sans"/>
                <a:ea typeface="Public Sans"/>
                <a:cs typeface="Public Sans"/>
                <a:sym typeface="Public Sans"/>
              </a:rPr>
              <a:t>David Alvarez/Carr, Riggs and Ingram</a:t>
            </a:r>
          </a:p>
          <a:p>
            <a:pPr marL="442722" lvl="1" indent="-221361" algn="l">
              <a:lnSpc>
                <a:spcPts val="2870"/>
              </a:lnSpc>
              <a:buFont typeface="Arial"/>
              <a:buChar char="•"/>
            </a:pPr>
            <a:r>
              <a:rPr lang="en-US" sz="2050">
                <a:solidFill>
                  <a:srgbClr val="000000"/>
                </a:solidFill>
                <a:latin typeface="Public Sans"/>
                <a:ea typeface="Public Sans"/>
                <a:cs typeface="Public Sans"/>
                <a:sym typeface="Public Sans"/>
              </a:rPr>
              <a:t>Dominium</a:t>
            </a:r>
          </a:p>
          <a:p>
            <a:pPr marL="442722" lvl="1" indent="-221361" algn="l">
              <a:lnSpc>
                <a:spcPts val="2870"/>
              </a:lnSpc>
              <a:buFont typeface="Arial"/>
              <a:buChar char="•"/>
            </a:pPr>
            <a:r>
              <a:rPr lang="en-US" sz="2050">
                <a:solidFill>
                  <a:srgbClr val="000000"/>
                </a:solidFill>
                <a:latin typeface="Public Sans"/>
                <a:ea typeface="Public Sans"/>
                <a:cs typeface="Public Sans"/>
                <a:sym typeface="Public Sans"/>
              </a:rPr>
              <a:t>Pinellas County Housing Authority</a:t>
            </a:r>
          </a:p>
          <a:p>
            <a:pPr marL="442722" lvl="1" indent="-221361" algn="l">
              <a:lnSpc>
                <a:spcPts val="2870"/>
              </a:lnSpc>
              <a:buFont typeface="Arial"/>
              <a:buChar char="•"/>
            </a:pPr>
            <a:r>
              <a:rPr lang="en-US" sz="2050">
                <a:solidFill>
                  <a:srgbClr val="000000"/>
                </a:solidFill>
                <a:latin typeface="Public Sans"/>
                <a:ea typeface="Public Sans"/>
                <a:cs typeface="Public Sans"/>
                <a:sym typeface="Public Sans"/>
              </a:rPr>
              <a:t>Richert Quarles, PA</a:t>
            </a:r>
          </a:p>
          <a:p>
            <a:pPr algn="l">
              <a:lnSpc>
                <a:spcPts val="3010"/>
              </a:lnSpc>
            </a:pPr>
            <a:r>
              <a:rPr lang="en-US" sz="2150" b="1">
                <a:solidFill>
                  <a:srgbClr val="000000"/>
                </a:solidFill>
                <a:latin typeface="Public Sans Bold"/>
                <a:ea typeface="Public Sans Bold"/>
                <a:cs typeface="Public Sans Bold"/>
                <a:sym typeface="Public Sans Bold"/>
              </a:rPr>
              <a:t>Bronze:</a:t>
            </a:r>
          </a:p>
          <a:p>
            <a:pPr marL="442722" lvl="1" indent="-221361" algn="l">
              <a:lnSpc>
                <a:spcPts val="2870"/>
              </a:lnSpc>
              <a:buFont typeface="Arial"/>
              <a:buChar char="•"/>
            </a:pPr>
            <a:r>
              <a:rPr lang="en-US" sz="2050">
                <a:solidFill>
                  <a:srgbClr val="000000"/>
                </a:solidFill>
                <a:latin typeface="Public Sans"/>
                <a:ea typeface="Public Sans"/>
                <a:cs typeface="Public Sans"/>
                <a:sym typeface="Public Sans"/>
              </a:rPr>
              <a:t>Better Living for Seniors</a:t>
            </a:r>
          </a:p>
          <a:p>
            <a:pPr marL="442722" lvl="1" indent="-221361" algn="l">
              <a:lnSpc>
                <a:spcPts val="2870"/>
              </a:lnSpc>
              <a:buFont typeface="Arial"/>
              <a:buChar char="•"/>
            </a:pPr>
            <a:r>
              <a:rPr lang="en-US" sz="2050">
                <a:solidFill>
                  <a:srgbClr val="000000"/>
                </a:solidFill>
                <a:latin typeface="Public Sans"/>
                <a:ea typeface="Public Sans"/>
                <a:cs typeface="Public Sans"/>
                <a:sym typeface="Public Sans"/>
              </a:rPr>
              <a:t>HKH Elder Law</a:t>
            </a:r>
          </a:p>
          <a:p>
            <a:pPr marL="442722" lvl="1" indent="-221361" algn="l">
              <a:lnSpc>
                <a:spcPts val="2870"/>
              </a:lnSpc>
              <a:buFont typeface="Arial"/>
              <a:buChar char="•"/>
            </a:pPr>
            <a:r>
              <a:rPr lang="en-US" sz="2050">
                <a:solidFill>
                  <a:srgbClr val="000000"/>
                </a:solidFill>
                <a:latin typeface="Public Sans"/>
                <a:ea typeface="Public Sans"/>
                <a:cs typeface="Public Sans"/>
                <a:sym typeface="Public Sans"/>
              </a:rPr>
              <a:t>Neighborly Home Care Network</a:t>
            </a:r>
          </a:p>
          <a:p>
            <a:pPr marL="442722" lvl="1" indent="-221361" algn="l">
              <a:lnSpc>
                <a:spcPts val="2870"/>
              </a:lnSpc>
              <a:buFont typeface="Arial"/>
              <a:buChar char="•"/>
            </a:pPr>
            <a:r>
              <a:rPr lang="en-US" sz="2050">
                <a:solidFill>
                  <a:srgbClr val="000000"/>
                </a:solidFill>
                <a:latin typeface="Public Sans"/>
                <a:ea typeface="Public Sans"/>
                <a:cs typeface="Public Sans"/>
                <a:sym typeface="Public Sans"/>
              </a:rPr>
              <a:t>ReBuilt Meals</a:t>
            </a:r>
          </a:p>
          <a:p>
            <a:pPr marL="442722" lvl="1" indent="-221361" algn="l">
              <a:lnSpc>
                <a:spcPts val="2870"/>
              </a:lnSpc>
              <a:buFont typeface="Arial"/>
              <a:buChar char="•"/>
            </a:pPr>
            <a:r>
              <a:rPr lang="en-US" sz="2050">
                <a:solidFill>
                  <a:srgbClr val="000000"/>
                </a:solidFill>
                <a:latin typeface="Public Sans"/>
                <a:ea typeface="Public Sans"/>
                <a:cs typeface="Public Sans"/>
                <a:sym typeface="Public Sans"/>
              </a:rPr>
              <a:t>Seacoast Bank</a:t>
            </a:r>
          </a:p>
          <a:p>
            <a:pPr marL="442722" lvl="1" indent="-221361" algn="l">
              <a:lnSpc>
                <a:spcPts val="2870"/>
              </a:lnSpc>
              <a:buFont typeface="Arial"/>
              <a:buChar char="•"/>
            </a:pPr>
            <a:r>
              <a:rPr lang="en-US" sz="2050">
                <a:solidFill>
                  <a:srgbClr val="000000"/>
                </a:solidFill>
                <a:latin typeface="Public Sans"/>
                <a:ea typeface="Public Sans"/>
                <a:cs typeface="Public Sans"/>
                <a:sym typeface="Public Sans"/>
              </a:rPr>
              <a:t>Dr. Stuart &amp; Mrs. Stephanie Strikowsky</a:t>
            </a:r>
          </a:p>
          <a:p>
            <a:pPr marL="442722" lvl="1" indent="-221361" algn="l">
              <a:lnSpc>
                <a:spcPts val="2870"/>
              </a:lnSpc>
              <a:buFont typeface="Arial"/>
              <a:buChar char="•"/>
            </a:pPr>
            <a:r>
              <a:rPr lang="en-US" sz="2050">
                <a:solidFill>
                  <a:srgbClr val="000000"/>
                </a:solidFill>
                <a:latin typeface="Public Sans"/>
                <a:ea typeface="Public Sans"/>
                <a:cs typeface="Public Sans"/>
                <a:sym typeface="Public Sans"/>
              </a:rPr>
              <a:t>UBS/Matt Gordon</a:t>
            </a:r>
          </a:p>
          <a:p>
            <a:pPr marL="442722" lvl="1" indent="-221361" algn="l">
              <a:lnSpc>
                <a:spcPts val="2870"/>
              </a:lnSpc>
              <a:buFont typeface="Arial"/>
              <a:buChar char="•"/>
            </a:pPr>
            <a:r>
              <a:rPr lang="en-US" sz="2050">
                <a:solidFill>
                  <a:srgbClr val="000000"/>
                </a:solidFill>
                <a:latin typeface="Public Sans"/>
                <a:ea typeface="Public Sans"/>
                <a:cs typeface="Public Sans"/>
                <a:sym typeface="Public Sans"/>
              </a:rPr>
              <a:t>WellMed</a:t>
            </a:r>
          </a:p>
          <a:p>
            <a:pPr algn="l">
              <a:lnSpc>
                <a:spcPts val="3010"/>
              </a:lnSpc>
            </a:pPr>
            <a:endParaRPr lang="en-US" sz="2050">
              <a:solidFill>
                <a:srgbClr val="000000"/>
              </a:solidFill>
              <a:latin typeface="Public Sans"/>
              <a:ea typeface="Public Sans"/>
              <a:cs typeface="Public Sans"/>
              <a:sym typeface="Public Sans"/>
            </a:endParaRPr>
          </a:p>
          <a:p>
            <a:pPr algn="l">
              <a:lnSpc>
                <a:spcPts val="3010"/>
              </a:lnSpc>
            </a:pPr>
            <a:endParaRPr lang="en-US" sz="2050">
              <a:solidFill>
                <a:srgbClr val="000000"/>
              </a:solidFill>
              <a:latin typeface="Public Sans"/>
              <a:ea typeface="Public Sans"/>
              <a:cs typeface="Public Sans"/>
              <a:sym typeface="Public Sans"/>
            </a:endParaRPr>
          </a:p>
          <a:p>
            <a:pPr algn="l">
              <a:lnSpc>
                <a:spcPts val="3010"/>
              </a:lnSpc>
            </a:pPr>
            <a:endParaRPr lang="en-US" sz="2050">
              <a:solidFill>
                <a:srgbClr val="000000"/>
              </a:solidFill>
              <a:latin typeface="Public Sans"/>
              <a:ea typeface="Public Sans"/>
              <a:cs typeface="Public Sans"/>
              <a:sym typeface="Public Sans"/>
            </a:endParaRPr>
          </a:p>
          <a:p>
            <a:pPr algn="l">
              <a:lnSpc>
                <a:spcPts val="3010"/>
              </a:lnSpc>
            </a:pPr>
            <a:endParaRPr lang="en-US" sz="2050">
              <a:solidFill>
                <a:srgbClr val="000000"/>
              </a:solidFill>
              <a:latin typeface="Public Sans"/>
              <a:ea typeface="Public Sans"/>
              <a:cs typeface="Public Sans"/>
              <a:sym typeface="Public Sans"/>
            </a:endParaRPr>
          </a:p>
          <a:p>
            <a:pPr algn="l">
              <a:lnSpc>
                <a:spcPts val="3010"/>
              </a:lnSpc>
            </a:pPr>
            <a:endParaRPr lang="en-US" sz="2050">
              <a:solidFill>
                <a:srgbClr val="000000"/>
              </a:solidFill>
              <a:latin typeface="Public Sans"/>
              <a:ea typeface="Public Sans"/>
              <a:cs typeface="Public Sans"/>
              <a:sym typeface="Public Sans"/>
            </a:endParaRPr>
          </a:p>
          <a:p>
            <a:pPr algn="l">
              <a:lnSpc>
                <a:spcPts val="3010"/>
              </a:lnSpc>
              <a:spcBef>
                <a:spcPct val="0"/>
              </a:spcBef>
            </a:pPr>
            <a:endParaRPr lang="en-US" sz="2050">
              <a:solidFill>
                <a:srgbClr val="000000"/>
              </a:solidFill>
              <a:latin typeface="Public Sans"/>
              <a:ea typeface="Public Sans"/>
              <a:cs typeface="Public Sans"/>
              <a:sym typeface="Public Sans"/>
            </a:endParaRPr>
          </a:p>
        </p:txBody>
      </p:sp>
      <p:sp>
        <p:nvSpPr>
          <p:cNvPr id="16" name="TextBox 16"/>
          <p:cNvSpPr txBox="1"/>
          <p:nvPr/>
        </p:nvSpPr>
        <p:spPr>
          <a:xfrm>
            <a:off x="7300090" y="2301860"/>
            <a:ext cx="4707588" cy="7012925"/>
          </a:xfrm>
          <a:prstGeom prst="rect">
            <a:avLst/>
          </a:prstGeom>
        </p:spPr>
        <p:txBody>
          <a:bodyPr lIns="0" tIns="0" rIns="0" bIns="0" rtlCol="0" anchor="t">
            <a:spAutoFit/>
          </a:bodyPr>
          <a:lstStyle/>
          <a:p>
            <a:pPr algn="l">
              <a:lnSpc>
                <a:spcPts val="3010"/>
              </a:lnSpc>
            </a:pPr>
            <a:r>
              <a:rPr lang="en-US" sz="2150" b="1">
                <a:solidFill>
                  <a:srgbClr val="000000"/>
                </a:solidFill>
                <a:latin typeface="Public Sans Bold"/>
                <a:ea typeface="Public Sans Bold"/>
                <a:cs typeface="Public Sans Bold"/>
                <a:sym typeface="Public Sans Bold"/>
              </a:rPr>
              <a:t>Emerald:</a:t>
            </a:r>
          </a:p>
          <a:p>
            <a:pPr marL="421133" lvl="1" indent="-210566" algn="l">
              <a:lnSpc>
                <a:spcPts val="2730"/>
              </a:lnSpc>
              <a:buFont typeface="Arial"/>
              <a:buChar char="•"/>
            </a:pPr>
            <a:r>
              <a:rPr lang="en-US" sz="1950">
                <a:solidFill>
                  <a:srgbClr val="000000"/>
                </a:solidFill>
                <a:latin typeface="Public Sans"/>
                <a:ea typeface="Public Sans"/>
                <a:cs typeface="Public Sans"/>
                <a:sym typeface="Public Sans"/>
              </a:rPr>
              <a:t>Ann Marie Winter</a:t>
            </a:r>
          </a:p>
          <a:p>
            <a:pPr marL="421133" lvl="1" indent="-210566" algn="l">
              <a:lnSpc>
                <a:spcPts val="2730"/>
              </a:lnSpc>
              <a:buFont typeface="Arial"/>
              <a:buChar char="•"/>
            </a:pPr>
            <a:r>
              <a:rPr lang="en-US" sz="1950">
                <a:solidFill>
                  <a:srgbClr val="000000"/>
                </a:solidFill>
                <a:latin typeface="Public Sans"/>
                <a:ea typeface="Public Sans"/>
                <a:cs typeface="Public Sans"/>
                <a:sym typeface="Public Sans"/>
              </a:rPr>
              <a:t>April Hill Esq.</a:t>
            </a:r>
          </a:p>
          <a:p>
            <a:pPr marL="421133" lvl="1" indent="-210566" algn="l">
              <a:lnSpc>
                <a:spcPts val="2730"/>
              </a:lnSpc>
              <a:buFont typeface="Arial"/>
              <a:buChar char="•"/>
            </a:pPr>
            <a:r>
              <a:rPr lang="en-US" sz="1950">
                <a:solidFill>
                  <a:srgbClr val="000000"/>
                </a:solidFill>
                <a:latin typeface="Public Sans"/>
                <a:ea typeface="Public Sans"/>
                <a:cs typeface="Public Sans"/>
                <a:sym typeface="Public Sans"/>
              </a:rPr>
              <a:t>Barbara Epstein</a:t>
            </a:r>
          </a:p>
          <a:p>
            <a:pPr marL="421133" lvl="1" indent="-210566" algn="l">
              <a:lnSpc>
                <a:spcPts val="2730"/>
              </a:lnSpc>
              <a:buFont typeface="Arial"/>
              <a:buChar char="•"/>
            </a:pPr>
            <a:r>
              <a:rPr lang="en-US" sz="1950">
                <a:solidFill>
                  <a:srgbClr val="000000"/>
                </a:solidFill>
                <a:latin typeface="Public Sans"/>
                <a:ea typeface="Public Sans"/>
                <a:cs typeface="Public Sans"/>
                <a:sym typeface="Public Sans"/>
              </a:rPr>
              <a:t>Brown &amp; Brown</a:t>
            </a:r>
          </a:p>
          <a:p>
            <a:pPr marL="421133" lvl="1" indent="-210566" algn="l">
              <a:lnSpc>
                <a:spcPts val="2730"/>
              </a:lnSpc>
              <a:buFont typeface="Arial"/>
              <a:buChar char="•"/>
            </a:pPr>
            <a:r>
              <a:rPr lang="en-US" sz="1950">
                <a:solidFill>
                  <a:srgbClr val="000000"/>
                </a:solidFill>
                <a:latin typeface="Public Sans"/>
                <a:ea typeface="Public Sans"/>
                <a:cs typeface="Public Sans"/>
                <a:sym typeface="Public Sans"/>
              </a:rPr>
              <a:t>Cavanaugh &amp; Co.</a:t>
            </a:r>
          </a:p>
          <a:p>
            <a:pPr marL="421133" lvl="1" indent="-210566" algn="l">
              <a:lnSpc>
                <a:spcPts val="2730"/>
              </a:lnSpc>
              <a:buFont typeface="Arial"/>
              <a:buChar char="•"/>
            </a:pPr>
            <a:r>
              <a:rPr lang="en-US" sz="1950">
                <a:solidFill>
                  <a:srgbClr val="000000"/>
                </a:solidFill>
                <a:latin typeface="Public Sans"/>
                <a:ea typeface="Public Sans"/>
                <a:cs typeface="Public Sans"/>
                <a:sym typeface="Public Sans"/>
              </a:rPr>
              <a:t>Dedicated Senior Medical Care</a:t>
            </a:r>
          </a:p>
          <a:p>
            <a:pPr marL="421133" lvl="1" indent="-210566" algn="l">
              <a:lnSpc>
                <a:spcPts val="2730"/>
              </a:lnSpc>
              <a:buFont typeface="Arial"/>
              <a:buChar char="•"/>
            </a:pPr>
            <a:r>
              <a:rPr lang="en-US" sz="1950">
                <a:solidFill>
                  <a:srgbClr val="000000"/>
                </a:solidFill>
                <a:latin typeface="Public Sans"/>
                <a:ea typeface="Public Sans"/>
                <a:cs typeface="Public Sans"/>
                <a:sym typeface="Public Sans"/>
              </a:rPr>
              <a:t>Florida Representative Linda Chaney</a:t>
            </a:r>
          </a:p>
          <a:p>
            <a:pPr marL="421133" lvl="1" indent="-210566" algn="l">
              <a:lnSpc>
                <a:spcPts val="2730"/>
              </a:lnSpc>
              <a:buFont typeface="Arial"/>
              <a:buChar char="•"/>
            </a:pPr>
            <a:r>
              <a:rPr lang="en-US" sz="1950">
                <a:solidFill>
                  <a:srgbClr val="000000"/>
                </a:solidFill>
                <a:latin typeface="Public Sans"/>
                <a:ea typeface="Public Sans"/>
                <a:cs typeface="Public Sans"/>
                <a:sym typeface="Public Sans"/>
              </a:rPr>
              <a:t>Guardian Angel Homecare Services</a:t>
            </a:r>
          </a:p>
          <a:p>
            <a:pPr marL="421133" lvl="1" indent="-210566" algn="l">
              <a:lnSpc>
                <a:spcPts val="2730"/>
              </a:lnSpc>
              <a:buFont typeface="Arial"/>
              <a:buChar char="•"/>
            </a:pPr>
            <a:r>
              <a:rPr lang="en-US" sz="1950">
                <a:solidFill>
                  <a:srgbClr val="000000"/>
                </a:solidFill>
                <a:latin typeface="Public Sans"/>
                <a:ea typeface="Public Sans"/>
                <a:cs typeface="Public Sans"/>
                <a:sym typeface="Public Sans"/>
              </a:rPr>
              <a:t>Health Aid Company</a:t>
            </a:r>
          </a:p>
          <a:p>
            <a:pPr marL="421133" lvl="1" indent="-210566" algn="l">
              <a:lnSpc>
                <a:spcPts val="2730"/>
              </a:lnSpc>
              <a:buFont typeface="Arial"/>
              <a:buChar char="•"/>
            </a:pPr>
            <a:r>
              <a:rPr lang="en-US" sz="1950">
                <a:solidFill>
                  <a:srgbClr val="000000"/>
                </a:solidFill>
                <a:latin typeface="Public Sans"/>
                <a:ea typeface="Public Sans"/>
                <a:cs typeface="Public Sans"/>
                <a:sym typeface="Public Sans"/>
              </a:rPr>
              <a:t>Humana</a:t>
            </a:r>
          </a:p>
          <a:p>
            <a:pPr marL="421133" lvl="1" indent="-210566" algn="l">
              <a:lnSpc>
                <a:spcPts val="2730"/>
              </a:lnSpc>
              <a:buFont typeface="Arial"/>
              <a:buChar char="•"/>
            </a:pPr>
            <a:r>
              <a:rPr lang="en-US" sz="1950">
                <a:solidFill>
                  <a:srgbClr val="000000"/>
                </a:solidFill>
                <a:latin typeface="Public Sans"/>
                <a:ea typeface="Public Sans"/>
                <a:cs typeface="Public Sans"/>
                <a:sym typeface="Public Sans"/>
              </a:rPr>
              <a:t>Infotect Design Solutions</a:t>
            </a:r>
          </a:p>
          <a:p>
            <a:pPr marL="421133" lvl="1" indent="-210566" algn="l">
              <a:lnSpc>
                <a:spcPts val="2730"/>
              </a:lnSpc>
              <a:buFont typeface="Arial"/>
              <a:buChar char="•"/>
            </a:pPr>
            <a:r>
              <a:rPr lang="en-US" sz="1950">
                <a:solidFill>
                  <a:srgbClr val="000000"/>
                </a:solidFill>
                <a:latin typeface="Public Sans"/>
                <a:ea typeface="Public Sans"/>
                <a:cs typeface="Public Sans"/>
                <a:sym typeface="Public Sans"/>
              </a:rPr>
              <a:t>Moore Insurance Options</a:t>
            </a:r>
          </a:p>
          <a:p>
            <a:pPr marL="421133" lvl="1" indent="-210566" algn="l">
              <a:lnSpc>
                <a:spcPts val="2730"/>
              </a:lnSpc>
              <a:buFont typeface="Arial"/>
              <a:buChar char="•"/>
            </a:pPr>
            <a:r>
              <a:rPr lang="en-US" sz="1950">
                <a:solidFill>
                  <a:srgbClr val="000000"/>
                </a:solidFill>
                <a:latin typeface="Public Sans"/>
                <a:ea typeface="Public Sans"/>
                <a:cs typeface="Public Sans"/>
                <a:sym typeface="Public Sans"/>
              </a:rPr>
              <a:t>Norm Bungard</a:t>
            </a:r>
          </a:p>
          <a:p>
            <a:pPr marL="421133" lvl="1" indent="-210566" algn="l">
              <a:lnSpc>
                <a:spcPts val="2730"/>
              </a:lnSpc>
              <a:buFont typeface="Arial"/>
              <a:buChar char="•"/>
            </a:pPr>
            <a:r>
              <a:rPr lang="en-US" sz="1950">
                <a:solidFill>
                  <a:srgbClr val="000000"/>
                </a:solidFill>
                <a:latin typeface="Public Sans"/>
                <a:ea typeface="Public Sans"/>
                <a:cs typeface="Public Sans"/>
                <a:sym typeface="Public Sans"/>
              </a:rPr>
              <a:t>SeaBreeze Adult Day Center</a:t>
            </a:r>
          </a:p>
          <a:p>
            <a:pPr marL="421133" lvl="1" indent="-210566" algn="l">
              <a:lnSpc>
                <a:spcPts val="2730"/>
              </a:lnSpc>
              <a:buFont typeface="Arial"/>
              <a:buChar char="•"/>
            </a:pPr>
            <a:r>
              <a:rPr lang="en-US" sz="1950">
                <a:solidFill>
                  <a:srgbClr val="000000"/>
                </a:solidFill>
                <a:latin typeface="Public Sans"/>
                <a:ea typeface="Public Sans"/>
                <a:cs typeface="Public Sans"/>
                <a:sym typeface="Public Sans"/>
              </a:rPr>
              <a:t>Theresa Ziegler/Ruth’s Promise Adult Day Program</a:t>
            </a:r>
          </a:p>
          <a:p>
            <a:pPr algn="l">
              <a:lnSpc>
                <a:spcPts val="3010"/>
              </a:lnSpc>
            </a:pPr>
            <a:endParaRPr lang="en-US" sz="1950">
              <a:solidFill>
                <a:srgbClr val="000000"/>
              </a:solidFill>
              <a:latin typeface="Public Sans"/>
              <a:ea typeface="Public Sans"/>
              <a:cs typeface="Public Sans"/>
              <a:sym typeface="Public Sans"/>
            </a:endParaRPr>
          </a:p>
          <a:p>
            <a:pPr algn="l">
              <a:lnSpc>
                <a:spcPts val="3010"/>
              </a:lnSpc>
            </a:pPr>
            <a:endParaRPr lang="en-US" sz="1950">
              <a:solidFill>
                <a:srgbClr val="000000"/>
              </a:solidFill>
              <a:latin typeface="Public Sans"/>
              <a:ea typeface="Public Sans"/>
              <a:cs typeface="Public Sans"/>
              <a:sym typeface="Public Sans"/>
            </a:endParaRPr>
          </a:p>
          <a:p>
            <a:pPr algn="l">
              <a:lnSpc>
                <a:spcPts val="3010"/>
              </a:lnSpc>
              <a:spcBef>
                <a:spcPct val="0"/>
              </a:spcBef>
            </a:pPr>
            <a:endParaRPr lang="en-US" sz="1950">
              <a:solidFill>
                <a:srgbClr val="000000"/>
              </a:solidFill>
              <a:latin typeface="Public Sans"/>
              <a:ea typeface="Public Sans"/>
              <a:cs typeface="Public Sans"/>
              <a:sym typeface="Public Sans"/>
            </a:endParaRPr>
          </a:p>
        </p:txBody>
      </p:sp>
      <p:sp>
        <p:nvSpPr>
          <p:cNvPr id="17" name="TextBox 17"/>
          <p:cNvSpPr txBox="1"/>
          <p:nvPr/>
        </p:nvSpPr>
        <p:spPr>
          <a:xfrm>
            <a:off x="8844905" y="1008698"/>
            <a:ext cx="8228226" cy="1255038"/>
          </a:xfrm>
          <a:prstGeom prst="rect">
            <a:avLst/>
          </a:prstGeom>
        </p:spPr>
        <p:txBody>
          <a:bodyPr lIns="0" tIns="0" rIns="0" bIns="0" rtlCol="0" anchor="t">
            <a:spAutoFit/>
          </a:bodyPr>
          <a:lstStyle/>
          <a:p>
            <a:pPr algn="r">
              <a:lnSpc>
                <a:spcPts val="3519"/>
              </a:lnSpc>
              <a:spcBef>
                <a:spcPct val="0"/>
              </a:spcBef>
            </a:pPr>
            <a:r>
              <a:rPr lang="en-US" sz="2514" b="1">
                <a:solidFill>
                  <a:srgbClr val="000000"/>
                </a:solidFill>
                <a:latin typeface="Public Sans Bold"/>
                <a:ea typeface="Public Sans Bold"/>
                <a:cs typeface="Public Sans Bold"/>
                <a:sym typeface="Public Sans Bold"/>
              </a:rPr>
              <a:t>Current Committed and or Pledged Sponsors: </a:t>
            </a:r>
          </a:p>
          <a:p>
            <a:pPr algn="r">
              <a:lnSpc>
                <a:spcPts val="2413"/>
              </a:lnSpc>
            </a:pPr>
            <a:r>
              <a:rPr lang="en-US" sz="2514" b="1">
                <a:solidFill>
                  <a:srgbClr val="000000"/>
                </a:solidFill>
                <a:latin typeface="Public Sans Bold"/>
                <a:ea typeface="Public Sans Bold"/>
                <a:cs typeface="Public Sans Bold"/>
                <a:sym typeface="Public Sans Bold"/>
              </a:rPr>
              <a:t>$97,850.00 </a:t>
            </a:r>
          </a:p>
          <a:p>
            <a:pPr algn="just">
              <a:lnSpc>
                <a:spcPts val="4079"/>
              </a:lnSpc>
              <a:spcBef>
                <a:spcPct val="0"/>
              </a:spcBef>
            </a:pPr>
            <a:r>
              <a:rPr lang="en-US" sz="2914" b="1">
                <a:solidFill>
                  <a:srgbClr val="32B558"/>
                </a:solidFill>
                <a:latin typeface="Public Sans Bold"/>
                <a:ea typeface="Public Sans Bold"/>
                <a:cs typeface="Public Sans Bold"/>
                <a:sym typeface="Public Sans Bold"/>
              </a:rPr>
              <a:t>Presenting - ILS/FCC</a:t>
            </a:r>
          </a:p>
        </p:txBody>
      </p:sp>
      <p:sp>
        <p:nvSpPr>
          <p:cNvPr id="18" name="TextBox 18"/>
          <p:cNvSpPr txBox="1"/>
          <p:nvPr/>
        </p:nvSpPr>
        <p:spPr>
          <a:xfrm>
            <a:off x="12579178" y="2301860"/>
            <a:ext cx="4006921" cy="5298425"/>
          </a:xfrm>
          <a:prstGeom prst="rect">
            <a:avLst/>
          </a:prstGeom>
        </p:spPr>
        <p:txBody>
          <a:bodyPr lIns="0" tIns="0" rIns="0" bIns="0" rtlCol="0" anchor="t">
            <a:spAutoFit/>
          </a:bodyPr>
          <a:lstStyle/>
          <a:p>
            <a:pPr algn="l">
              <a:lnSpc>
                <a:spcPts val="3010"/>
              </a:lnSpc>
            </a:pPr>
            <a:r>
              <a:rPr lang="en-US" sz="2150" b="1">
                <a:solidFill>
                  <a:srgbClr val="000000"/>
                </a:solidFill>
                <a:latin typeface="Public Sans Bold"/>
                <a:ea typeface="Public Sans Bold"/>
                <a:cs typeface="Public Sans Bold"/>
                <a:sym typeface="Public Sans Bold"/>
              </a:rPr>
              <a:t>Pearl:</a:t>
            </a:r>
          </a:p>
          <a:p>
            <a:pPr marL="421133" lvl="1" indent="-210566" algn="l">
              <a:lnSpc>
                <a:spcPts val="2730"/>
              </a:lnSpc>
              <a:buFont typeface="Arial"/>
              <a:buChar char="•"/>
            </a:pPr>
            <a:r>
              <a:rPr lang="en-US" sz="1950">
                <a:solidFill>
                  <a:srgbClr val="000000"/>
                </a:solidFill>
                <a:latin typeface="Public Sans"/>
                <a:ea typeface="Public Sans"/>
                <a:cs typeface="Public Sans"/>
                <a:sym typeface="Public Sans"/>
              </a:rPr>
              <a:t>Bay Area Legal Services</a:t>
            </a:r>
          </a:p>
          <a:p>
            <a:pPr marL="421133" lvl="1" indent="-210566" algn="l">
              <a:lnSpc>
                <a:spcPts val="2730"/>
              </a:lnSpc>
              <a:buFont typeface="Arial"/>
              <a:buChar char="•"/>
            </a:pPr>
            <a:r>
              <a:rPr lang="en-US" sz="1950">
                <a:solidFill>
                  <a:srgbClr val="000000"/>
                </a:solidFill>
                <a:latin typeface="Public Sans"/>
                <a:ea typeface="Public Sans"/>
                <a:cs typeface="Public Sans"/>
                <a:sym typeface="Public Sans"/>
              </a:rPr>
              <a:t>Daycations Adult Daycare</a:t>
            </a:r>
          </a:p>
          <a:p>
            <a:pPr marL="421133" lvl="1" indent="-210566" algn="l">
              <a:lnSpc>
                <a:spcPts val="2730"/>
              </a:lnSpc>
              <a:buFont typeface="Arial"/>
              <a:buChar char="•"/>
            </a:pPr>
            <a:r>
              <a:rPr lang="en-US" sz="1950">
                <a:solidFill>
                  <a:srgbClr val="000000"/>
                </a:solidFill>
                <a:latin typeface="Public Sans"/>
                <a:ea typeface="Public Sans"/>
                <a:cs typeface="Public Sans"/>
                <a:sym typeface="Public Sans"/>
              </a:rPr>
              <a:t>EXIT Suncoast Realty</a:t>
            </a:r>
          </a:p>
          <a:p>
            <a:pPr marL="421133" lvl="1" indent="-210566" algn="l">
              <a:lnSpc>
                <a:spcPts val="2730"/>
              </a:lnSpc>
              <a:buFont typeface="Arial"/>
              <a:buChar char="•"/>
            </a:pPr>
            <a:r>
              <a:rPr lang="en-US" sz="1950">
                <a:solidFill>
                  <a:srgbClr val="000000"/>
                </a:solidFill>
                <a:latin typeface="Public Sans"/>
                <a:ea typeface="Public Sans"/>
                <a:cs typeface="Public Sans"/>
                <a:sym typeface="Public Sans"/>
              </a:rPr>
              <a:t>Gulf Coast JFCS</a:t>
            </a:r>
          </a:p>
          <a:p>
            <a:pPr marL="421133" lvl="1" indent="-210566" algn="l">
              <a:lnSpc>
                <a:spcPts val="2730"/>
              </a:lnSpc>
              <a:buFont typeface="Arial"/>
              <a:buChar char="•"/>
            </a:pPr>
            <a:r>
              <a:rPr lang="en-US" sz="1950">
                <a:solidFill>
                  <a:srgbClr val="000000"/>
                </a:solidFill>
                <a:latin typeface="Public Sans"/>
                <a:ea typeface="Public Sans"/>
                <a:cs typeface="Public Sans"/>
                <a:sym typeface="Public Sans"/>
              </a:rPr>
              <a:t>Kristina Jalazo</a:t>
            </a:r>
          </a:p>
          <a:p>
            <a:pPr marL="421133" lvl="1" indent="-210566" algn="l">
              <a:lnSpc>
                <a:spcPts val="2730"/>
              </a:lnSpc>
              <a:buFont typeface="Arial"/>
              <a:buChar char="•"/>
            </a:pPr>
            <a:r>
              <a:rPr lang="en-US" sz="1950">
                <a:solidFill>
                  <a:srgbClr val="000000"/>
                </a:solidFill>
                <a:latin typeface="Public Sans"/>
                <a:ea typeface="Public Sans"/>
                <a:cs typeface="Public Sans"/>
                <a:sym typeface="Public Sans"/>
              </a:rPr>
              <a:t>Lena Wilfalk</a:t>
            </a:r>
          </a:p>
          <a:p>
            <a:pPr marL="421133" lvl="1" indent="-210566" algn="l">
              <a:lnSpc>
                <a:spcPts val="2730"/>
              </a:lnSpc>
              <a:buFont typeface="Arial"/>
              <a:buChar char="•"/>
            </a:pPr>
            <a:r>
              <a:rPr lang="en-US" sz="1950">
                <a:solidFill>
                  <a:srgbClr val="000000"/>
                </a:solidFill>
                <a:latin typeface="Public Sans"/>
                <a:ea typeface="Public Sans"/>
                <a:cs typeface="Public Sans"/>
                <a:sym typeface="Public Sans"/>
              </a:rPr>
              <a:t>Menorah Life</a:t>
            </a:r>
          </a:p>
          <a:p>
            <a:pPr marL="421133" lvl="1" indent="-210566" algn="l">
              <a:lnSpc>
                <a:spcPts val="2730"/>
              </a:lnSpc>
              <a:buFont typeface="Arial"/>
              <a:buChar char="•"/>
            </a:pPr>
            <a:r>
              <a:rPr lang="en-US" sz="1950">
                <a:solidFill>
                  <a:srgbClr val="000000"/>
                </a:solidFill>
                <a:latin typeface="Public Sans"/>
                <a:ea typeface="Public Sans"/>
                <a:cs typeface="Public Sans"/>
                <a:sym typeface="Public Sans"/>
              </a:rPr>
              <a:t>Mutual of America</a:t>
            </a:r>
          </a:p>
          <a:p>
            <a:pPr marL="421133" lvl="1" indent="-210566" algn="l">
              <a:lnSpc>
                <a:spcPts val="2730"/>
              </a:lnSpc>
              <a:buFont typeface="Arial"/>
              <a:buChar char="•"/>
            </a:pPr>
            <a:r>
              <a:rPr lang="en-US" sz="1950">
                <a:solidFill>
                  <a:srgbClr val="000000"/>
                </a:solidFill>
                <a:latin typeface="Public Sans"/>
                <a:ea typeface="Public Sans"/>
                <a:cs typeface="Public Sans"/>
                <a:sym typeface="Public Sans"/>
              </a:rPr>
              <a:t>Pinellas County Commissioner Dr. Rene Flowers</a:t>
            </a:r>
          </a:p>
          <a:p>
            <a:pPr marL="421133" lvl="1" indent="-210566" algn="l">
              <a:lnSpc>
                <a:spcPts val="2730"/>
              </a:lnSpc>
              <a:buFont typeface="Arial"/>
              <a:buChar char="•"/>
            </a:pPr>
            <a:r>
              <a:rPr lang="en-US" sz="1950">
                <a:solidFill>
                  <a:srgbClr val="000000"/>
                </a:solidFill>
                <a:latin typeface="Public Sans"/>
                <a:ea typeface="Public Sans"/>
                <a:cs typeface="Public Sans"/>
                <a:sym typeface="Public Sans"/>
              </a:rPr>
              <a:t>Tawnya Martino</a:t>
            </a:r>
          </a:p>
          <a:p>
            <a:pPr algn="l">
              <a:lnSpc>
                <a:spcPts val="3010"/>
              </a:lnSpc>
            </a:pPr>
            <a:endParaRPr lang="en-US" sz="1950">
              <a:solidFill>
                <a:srgbClr val="000000"/>
              </a:solidFill>
              <a:latin typeface="Public Sans"/>
              <a:ea typeface="Public Sans"/>
              <a:cs typeface="Public Sans"/>
              <a:sym typeface="Public Sans"/>
            </a:endParaRPr>
          </a:p>
          <a:p>
            <a:pPr algn="l">
              <a:lnSpc>
                <a:spcPts val="3010"/>
              </a:lnSpc>
            </a:pPr>
            <a:endParaRPr lang="en-US" sz="1950">
              <a:solidFill>
                <a:srgbClr val="000000"/>
              </a:solidFill>
              <a:latin typeface="Public Sans"/>
              <a:ea typeface="Public Sans"/>
              <a:cs typeface="Public Sans"/>
              <a:sym typeface="Public Sans"/>
            </a:endParaRPr>
          </a:p>
          <a:p>
            <a:pPr algn="l">
              <a:lnSpc>
                <a:spcPts val="3010"/>
              </a:lnSpc>
              <a:spcBef>
                <a:spcPct val="0"/>
              </a:spcBef>
            </a:pPr>
            <a:endParaRPr lang="en-US" sz="1950">
              <a:solidFill>
                <a:srgbClr val="000000"/>
              </a:solidFill>
              <a:latin typeface="Public Sans"/>
              <a:ea typeface="Public Sans"/>
              <a:cs typeface="Public Sans"/>
              <a:sym typeface="Public Sans"/>
            </a:endParaRPr>
          </a:p>
        </p:txBody>
      </p:sp>
      <p:sp>
        <p:nvSpPr>
          <p:cNvPr id="19" name="TextBox 19"/>
          <p:cNvSpPr txBox="1"/>
          <p:nvPr/>
        </p:nvSpPr>
        <p:spPr>
          <a:xfrm>
            <a:off x="2028797" y="1098756"/>
            <a:ext cx="5588843" cy="1074692"/>
          </a:xfrm>
          <a:prstGeom prst="rect">
            <a:avLst/>
          </a:prstGeom>
        </p:spPr>
        <p:txBody>
          <a:bodyPr lIns="0" tIns="0" rIns="0" bIns="0" rtlCol="0" anchor="t">
            <a:spAutoFit/>
          </a:bodyPr>
          <a:lstStyle/>
          <a:p>
            <a:pPr algn="ctr">
              <a:lnSpc>
                <a:spcPts val="4289"/>
              </a:lnSpc>
            </a:pPr>
            <a:r>
              <a:rPr lang="en-US" sz="3064" b="1">
                <a:solidFill>
                  <a:srgbClr val="FFFFFF"/>
                </a:solidFill>
                <a:latin typeface="Public Sans Bold"/>
                <a:ea typeface="Public Sans Bold"/>
                <a:cs typeface="Public Sans Bold"/>
                <a:sym typeface="Public Sans Bold"/>
              </a:rPr>
              <a:t>July 2026 </a:t>
            </a:r>
          </a:p>
          <a:p>
            <a:pPr algn="ctr">
              <a:lnSpc>
                <a:spcPts val="4289"/>
              </a:lnSpc>
              <a:spcBef>
                <a:spcPct val="0"/>
              </a:spcBef>
            </a:pPr>
            <a:r>
              <a:rPr lang="en-US" sz="3064" b="1">
                <a:solidFill>
                  <a:srgbClr val="FFFFFF"/>
                </a:solidFill>
                <a:latin typeface="Public Sans Bold"/>
                <a:ea typeface="Public Sans Bold"/>
                <a:cs typeface="Public Sans Bold"/>
                <a:sym typeface="Public Sans Bold"/>
              </a:rPr>
              <a:t>Advisory Council Meeting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300784" y="-445005"/>
            <a:ext cx="5546693" cy="11382397"/>
            <a:chOff x="0" y="0"/>
            <a:chExt cx="1460857" cy="2997833"/>
          </a:xfrm>
        </p:grpSpPr>
        <p:sp>
          <p:nvSpPr>
            <p:cNvPr id="3" name="Freeform 3"/>
            <p:cNvSpPr/>
            <p:nvPr/>
          </p:nvSpPr>
          <p:spPr>
            <a:xfrm>
              <a:off x="0" y="0"/>
              <a:ext cx="1460857" cy="2997833"/>
            </a:xfrm>
            <a:custGeom>
              <a:avLst/>
              <a:gdLst/>
              <a:ahLst/>
              <a:cxnLst/>
              <a:rect l="l" t="t" r="r" b="b"/>
              <a:pathLst>
                <a:path w="1460857" h="2997833">
                  <a:moveTo>
                    <a:pt x="0" y="0"/>
                  </a:moveTo>
                  <a:lnTo>
                    <a:pt x="1460857" y="0"/>
                  </a:lnTo>
                  <a:lnTo>
                    <a:pt x="1460857" y="2997833"/>
                  </a:lnTo>
                  <a:lnTo>
                    <a:pt x="0" y="2997833"/>
                  </a:lnTo>
                  <a:close/>
                </a:path>
              </a:pathLst>
            </a:custGeom>
            <a:solidFill>
              <a:srgbClr val="32B558"/>
            </a:solidFill>
          </p:spPr>
          <p:txBody>
            <a:bodyPr/>
            <a:lstStyle/>
            <a:p>
              <a:endParaRPr lang="en-US"/>
            </a:p>
          </p:txBody>
        </p:sp>
        <p:sp>
          <p:nvSpPr>
            <p:cNvPr id="4" name="TextBox 4"/>
            <p:cNvSpPr txBox="1"/>
            <p:nvPr/>
          </p:nvSpPr>
          <p:spPr>
            <a:xfrm>
              <a:off x="0" y="-47625"/>
              <a:ext cx="1460857" cy="3045458"/>
            </a:xfrm>
            <a:prstGeom prst="rect">
              <a:avLst/>
            </a:prstGeom>
          </p:spPr>
          <p:txBody>
            <a:bodyPr lIns="50800" tIns="50800" rIns="50800" bIns="50800" rtlCol="0" anchor="ctr"/>
            <a:lstStyle/>
            <a:p>
              <a:pPr algn="ctr">
                <a:lnSpc>
                  <a:spcPts val="2330"/>
                </a:lnSpc>
              </a:pPr>
              <a:endParaRPr/>
            </a:p>
          </p:txBody>
        </p:sp>
      </p:grpSp>
      <p:grpSp>
        <p:nvGrpSpPr>
          <p:cNvPr id="5" name="Group 5"/>
          <p:cNvGrpSpPr/>
          <p:nvPr/>
        </p:nvGrpSpPr>
        <p:grpSpPr>
          <a:xfrm>
            <a:off x="13776404" y="-2783373"/>
            <a:ext cx="4827839" cy="6498796"/>
            <a:chOff x="0" y="0"/>
            <a:chExt cx="1271530" cy="1711617"/>
          </a:xfrm>
        </p:grpSpPr>
        <p:sp>
          <p:nvSpPr>
            <p:cNvPr id="6" name="Freeform 6"/>
            <p:cNvSpPr/>
            <p:nvPr/>
          </p:nvSpPr>
          <p:spPr>
            <a:xfrm>
              <a:off x="0" y="0"/>
              <a:ext cx="1271530" cy="1711617"/>
            </a:xfrm>
            <a:custGeom>
              <a:avLst/>
              <a:gdLst/>
              <a:ahLst/>
              <a:cxnLst/>
              <a:rect l="l" t="t" r="r" b="b"/>
              <a:pathLst>
                <a:path w="1271530" h="1711617">
                  <a:moveTo>
                    <a:pt x="0" y="0"/>
                  </a:moveTo>
                  <a:lnTo>
                    <a:pt x="1271530" y="0"/>
                  </a:lnTo>
                  <a:lnTo>
                    <a:pt x="1271530" y="1711617"/>
                  </a:lnTo>
                  <a:lnTo>
                    <a:pt x="0" y="1711617"/>
                  </a:lnTo>
                  <a:close/>
                </a:path>
              </a:pathLst>
            </a:custGeom>
            <a:solidFill>
              <a:srgbClr val="FB8240"/>
            </a:solidFill>
          </p:spPr>
          <p:txBody>
            <a:bodyPr/>
            <a:lstStyle/>
            <a:p>
              <a:endParaRPr lang="en-US"/>
            </a:p>
          </p:txBody>
        </p:sp>
        <p:sp>
          <p:nvSpPr>
            <p:cNvPr id="7" name="TextBox 7"/>
            <p:cNvSpPr txBox="1"/>
            <p:nvPr/>
          </p:nvSpPr>
          <p:spPr>
            <a:xfrm>
              <a:off x="0" y="-47625"/>
              <a:ext cx="1271530" cy="1759242"/>
            </a:xfrm>
            <a:prstGeom prst="rect">
              <a:avLst/>
            </a:prstGeom>
          </p:spPr>
          <p:txBody>
            <a:bodyPr lIns="50800" tIns="50800" rIns="50800" bIns="50800" rtlCol="0" anchor="ctr"/>
            <a:lstStyle/>
            <a:p>
              <a:pPr algn="ctr">
                <a:lnSpc>
                  <a:spcPts val="2330"/>
                </a:lnSpc>
              </a:pPr>
              <a:endParaRPr/>
            </a:p>
          </p:txBody>
        </p:sp>
      </p:grpSp>
      <p:sp>
        <p:nvSpPr>
          <p:cNvPr id="8" name="Freeform 8"/>
          <p:cNvSpPr/>
          <p:nvPr/>
        </p:nvSpPr>
        <p:spPr>
          <a:xfrm>
            <a:off x="2389481" y="754877"/>
            <a:ext cx="15370008" cy="9042997"/>
          </a:xfrm>
          <a:custGeom>
            <a:avLst/>
            <a:gdLst/>
            <a:ahLst/>
            <a:cxnLst/>
            <a:rect l="l" t="t" r="r" b="b"/>
            <a:pathLst>
              <a:path w="15370008" h="9042997">
                <a:moveTo>
                  <a:pt x="0" y="0"/>
                </a:moveTo>
                <a:lnTo>
                  <a:pt x="15370009" y="0"/>
                </a:lnTo>
                <a:lnTo>
                  <a:pt x="15370009" y="9042997"/>
                </a:lnTo>
                <a:lnTo>
                  <a:pt x="0" y="9042997"/>
                </a:lnTo>
                <a:lnTo>
                  <a:pt x="0" y="0"/>
                </a:lnTo>
                <a:close/>
              </a:path>
            </a:pathLst>
          </a:custGeom>
          <a:blipFill>
            <a:blip r:embed="rId2"/>
            <a:stretch>
              <a:fillRect/>
            </a:stretch>
          </a:blipFill>
        </p:spPr>
        <p:txBody>
          <a:bodyPr/>
          <a:lstStyle/>
          <a:p>
            <a:endParaRPr lang="en-US"/>
          </a:p>
        </p:txBody>
      </p:sp>
      <p:grpSp>
        <p:nvGrpSpPr>
          <p:cNvPr id="9" name="Group 9"/>
          <p:cNvGrpSpPr/>
          <p:nvPr/>
        </p:nvGrpSpPr>
        <p:grpSpPr>
          <a:xfrm>
            <a:off x="1028700" y="1028700"/>
            <a:ext cx="16230600" cy="8229600"/>
            <a:chOff x="0" y="0"/>
            <a:chExt cx="4274726" cy="2167467"/>
          </a:xfrm>
        </p:grpSpPr>
        <p:sp>
          <p:nvSpPr>
            <p:cNvPr id="10" name="Freeform 10"/>
            <p:cNvSpPr/>
            <p:nvPr/>
          </p:nvSpPr>
          <p:spPr>
            <a:xfrm>
              <a:off x="0" y="0"/>
              <a:ext cx="4274726" cy="2167467"/>
            </a:xfrm>
            <a:custGeom>
              <a:avLst/>
              <a:gdLst/>
              <a:ahLst/>
              <a:cxnLst/>
              <a:rect l="l" t="t" r="r" b="b"/>
              <a:pathLst>
                <a:path w="4274726" h="2167467">
                  <a:moveTo>
                    <a:pt x="0" y="0"/>
                  </a:moveTo>
                  <a:lnTo>
                    <a:pt x="4274726" y="0"/>
                  </a:lnTo>
                  <a:lnTo>
                    <a:pt x="4274726" y="2167467"/>
                  </a:lnTo>
                  <a:lnTo>
                    <a:pt x="0" y="2167467"/>
                  </a:lnTo>
                  <a:close/>
                </a:path>
              </a:pathLst>
            </a:custGeom>
            <a:solidFill>
              <a:srgbClr val="FFFFFF"/>
            </a:solidFill>
          </p:spPr>
          <p:txBody>
            <a:bodyPr/>
            <a:lstStyle/>
            <a:p>
              <a:endParaRPr lang="en-US"/>
            </a:p>
          </p:txBody>
        </p:sp>
        <p:sp>
          <p:nvSpPr>
            <p:cNvPr id="11" name="TextBox 11"/>
            <p:cNvSpPr txBox="1"/>
            <p:nvPr/>
          </p:nvSpPr>
          <p:spPr>
            <a:xfrm>
              <a:off x="0" y="-47625"/>
              <a:ext cx="4274726" cy="2215092"/>
            </a:xfrm>
            <a:prstGeom prst="rect">
              <a:avLst/>
            </a:prstGeom>
          </p:spPr>
          <p:txBody>
            <a:bodyPr lIns="50800" tIns="50800" rIns="50800" bIns="50800" rtlCol="0" anchor="ctr"/>
            <a:lstStyle/>
            <a:p>
              <a:pPr algn="ctr">
                <a:lnSpc>
                  <a:spcPts val="2330"/>
                </a:lnSpc>
              </a:pPr>
              <a:endParaRPr/>
            </a:p>
          </p:txBody>
        </p:sp>
      </p:grpSp>
      <p:grpSp>
        <p:nvGrpSpPr>
          <p:cNvPr id="12" name="Group 12"/>
          <p:cNvGrpSpPr/>
          <p:nvPr/>
        </p:nvGrpSpPr>
        <p:grpSpPr>
          <a:xfrm>
            <a:off x="1028700" y="1028700"/>
            <a:ext cx="7589038" cy="1144748"/>
            <a:chOff x="0" y="0"/>
            <a:chExt cx="1998759" cy="301497"/>
          </a:xfrm>
        </p:grpSpPr>
        <p:sp>
          <p:nvSpPr>
            <p:cNvPr id="13" name="Freeform 13"/>
            <p:cNvSpPr/>
            <p:nvPr/>
          </p:nvSpPr>
          <p:spPr>
            <a:xfrm>
              <a:off x="0" y="0"/>
              <a:ext cx="1998759" cy="301497"/>
            </a:xfrm>
            <a:custGeom>
              <a:avLst/>
              <a:gdLst/>
              <a:ahLst/>
              <a:cxnLst/>
              <a:rect l="l" t="t" r="r" b="b"/>
              <a:pathLst>
                <a:path w="1998759" h="301497">
                  <a:moveTo>
                    <a:pt x="0" y="0"/>
                  </a:moveTo>
                  <a:lnTo>
                    <a:pt x="1998759" y="0"/>
                  </a:lnTo>
                  <a:lnTo>
                    <a:pt x="1998759" y="301497"/>
                  </a:lnTo>
                  <a:lnTo>
                    <a:pt x="0" y="301497"/>
                  </a:lnTo>
                  <a:close/>
                </a:path>
              </a:pathLst>
            </a:custGeom>
            <a:solidFill>
              <a:srgbClr val="08A4CA"/>
            </a:solidFill>
          </p:spPr>
          <p:txBody>
            <a:bodyPr/>
            <a:lstStyle/>
            <a:p>
              <a:endParaRPr lang="en-US"/>
            </a:p>
          </p:txBody>
        </p:sp>
        <p:sp>
          <p:nvSpPr>
            <p:cNvPr id="14" name="TextBox 14"/>
            <p:cNvSpPr txBox="1"/>
            <p:nvPr/>
          </p:nvSpPr>
          <p:spPr>
            <a:xfrm>
              <a:off x="0" y="-38100"/>
              <a:ext cx="1998759" cy="339597"/>
            </a:xfrm>
            <a:prstGeom prst="rect">
              <a:avLst/>
            </a:prstGeom>
          </p:spPr>
          <p:txBody>
            <a:bodyPr lIns="50800" tIns="50800" rIns="50800" bIns="50800" rtlCol="0" anchor="ctr"/>
            <a:lstStyle/>
            <a:p>
              <a:pPr algn="ctr">
                <a:lnSpc>
                  <a:spcPts val="2659"/>
                </a:lnSpc>
              </a:pPr>
              <a:endParaRPr/>
            </a:p>
          </p:txBody>
        </p:sp>
      </p:grpSp>
      <p:sp>
        <p:nvSpPr>
          <p:cNvPr id="15" name="Freeform 15"/>
          <p:cNvSpPr/>
          <p:nvPr/>
        </p:nvSpPr>
        <p:spPr>
          <a:xfrm>
            <a:off x="7309429" y="1860125"/>
            <a:ext cx="3669141" cy="2462911"/>
          </a:xfrm>
          <a:custGeom>
            <a:avLst/>
            <a:gdLst/>
            <a:ahLst/>
            <a:cxnLst/>
            <a:rect l="l" t="t" r="r" b="b"/>
            <a:pathLst>
              <a:path w="3669141" h="2462911">
                <a:moveTo>
                  <a:pt x="0" y="0"/>
                </a:moveTo>
                <a:lnTo>
                  <a:pt x="3669142" y="0"/>
                </a:lnTo>
                <a:lnTo>
                  <a:pt x="3669142" y="2462911"/>
                </a:lnTo>
                <a:lnTo>
                  <a:pt x="0" y="2462911"/>
                </a:lnTo>
                <a:lnTo>
                  <a:pt x="0" y="0"/>
                </a:lnTo>
                <a:close/>
              </a:path>
            </a:pathLst>
          </a:custGeom>
          <a:blipFill>
            <a:blip r:embed="rId3"/>
            <a:stretch>
              <a:fillRect/>
            </a:stretch>
          </a:blipFill>
        </p:spPr>
        <p:txBody>
          <a:bodyPr/>
          <a:lstStyle/>
          <a:p>
            <a:endParaRPr lang="en-US"/>
          </a:p>
        </p:txBody>
      </p:sp>
      <p:sp>
        <p:nvSpPr>
          <p:cNvPr id="16" name="Freeform 16"/>
          <p:cNvSpPr/>
          <p:nvPr/>
        </p:nvSpPr>
        <p:spPr>
          <a:xfrm>
            <a:off x="11820976" y="2173448"/>
            <a:ext cx="5164992" cy="6610794"/>
          </a:xfrm>
          <a:custGeom>
            <a:avLst/>
            <a:gdLst/>
            <a:ahLst/>
            <a:cxnLst/>
            <a:rect l="l" t="t" r="r" b="b"/>
            <a:pathLst>
              <a:path w="5164992" h="6610794">
                <a:moveTo>
                  <a:pt x="0" y="0"/>
                </a:moveTo>
                <a:lnTo>
                  <a:pt x="5164993" y="0"/>
                </a:lnTo>
                <a:lnTo>
                  <a:pt x="5164993" y="6610794"/>
                </a:lnTo>
                <a:lnTo>
                  <a:pt x="0" y="6610794"/>
                </a:lnTo>
                <a:lnTo>
                  <a:pt x="0" y="0"/>
                </a:lnTo>
                <a:close/>
              </a:path>
            </a:pathLst>
          </a:custGeom>
          <a:blipFill>
            <a:blip r:embed="rId4"/>
            <a:stretch>
              <a:fillRect l="-45904" r="-47656"/>
            </a:stretch>
          </a:blipFill>
        </p:spPr>
        <p:txBody>
          <a:bodyPr/>
          <a:lstStyle/>
          <a:p>
            <a:endParaRPr lang="en-US"/>
          </a:p>
        </p:txBody>
      </p:sp>
      <p:sp>
        <p:nvSpPr>
          <p:cNvPr id="17" name="Freeform 17"/>
          <p:cNvSpPr/>
          <p:nvPr/>
        </p:nvSpPr>
        <p:spPr>
          <a:xfrm>
            <a:off x="6463792" y="6393682"/>
            <a:ext cx="5127207" cy="2390560"/>
          </a:xfrm>
          <a:custGeom>
            <a:avLst/>
            <a:gdLst/>
            <a:ahLst/>
            <a:cxnLst/>
            <a:rect l="l" t="t" r="r" b="b"/>
            <a:pathLst>
              <a:path w="5127207" h="2390560">
                <a:moveTo>
                  <a:pt x="0" y="0"/>
                </a:moveTo>
                <a:lnTo>
                  <a:pt x="5127207" y="0"/>
                </a:lnTo>
                <a:lnTo>
                  <a:pt x="5127207" y="2390560"/>
                </a:lnTo>
                <a:lnTo>
                  <a:pt x="0" y="2390560"/>
                </a:lnTo>
                <a:lnTo>
                  <a:pt x="0" y="0"/>
                </a:lnTo>
                <a:close/>
              </a:path>
            </a:pathLst>
          </a:custGeom>
          <a:blipFill>
            <a:blip r:embed="rId5"/>
            <a:stretch>
              <a:fillRect/>
            </a:stretch>
          </a:blipFill>
        </p:spPr>
        <p:txBody>
          <a:bodyPr/>
          <a:lstStyle/>
          <a:p>
            <a:endParaRPr lang="en-US"/>
          </a:p>
        </p:txBody>
      </p:sp>
      <p:sp>
        <p:nvSpPr>
          <p:cNvPr id="18" name="Freeform 18"/>
          <p:cNvSpPr/>
          <p:nvPr/>
        </p:nvSpPr>
        <p:spPr>
          <a:xfrm>
            <a:off x="1154077" y="6358315"/>
            <a:ext cx="5390172" cy="2393806"/>
          </a:xfrm>
          <a:custGeom>
            <a:avLst/>
            <a:gdLst/>
            <a:ahLst/>
            <a:cxnLst/>
            <a:rect l="l" t="t" r="r" b="b"/>
            <a:pathLst>
              <a:path w="5390172" h="2393806">
                <a:moveTo>
                  <a:pt x="0" y="0"/>
                </a:moveTo>
                <a:lnTo>
                  <a:pt x="5390172" y="0"/>
                </a:lnTo>
                <a:lnTo>
                  <a:pt x="5390172" y="2393806"/>
                </a:lnTo>
                <a:lnTo>
                  <a:pt x="0" y="2393806"/>
                </a:lnTo>
                <a:lnTo>
                  <a:pt x="0" y="0"/>
                </a:lnTo>
                <a:close/>
              </a:path>
            </a:pathLst>
          </a:custGeom>
          <a:blipFill>
            <a:blip r:embed="rId6"/>
            <a:stretch>
              <a:fillRect/>
            </a:stretch>
          </a:blipFill>
        </p:spPr>
        <p:txBody>
          <a:bodyPr/>
          <a:lstStyle/>
          <a:p>
            <a:endParaRPr lang="en-US"/>
          </a:p>
        </p:txBody>
      </p:sp>
      <p:sp>
        <p:nvSpPr>
          <p:cNvPr id="19" name="Freeform 19"/>
          <p:cNvSpPr/>
          <p:nvPr/>
        </p:nvSpPr>
        <p:spPr>
          <a:xfrm>
            <a:off x="7073330" y="4323036"/>
            <a:ext cx="4141339" cy="1906678"/>
          </a:xfrm>
          <a:custGeom>
            <a:avLst/>
            <a:gdLst/>
            <a:ahLst/>
            <a:cxnLst/>
            <a:rect l="l" t="t" r="r" b="b"/>
            <a:pathLst>
              <a:path w="4141339" h="1906678">
                <a:moveTo>
                  <a:pt x="0" y="0"/>
                </a:moveTo>
                <a:lnTo>
                  <a:pt x="4141340" y="0"/>
                </a:lnTo>
                <a:lnTo>
                  <a:pt x="4141340" y="1906678"/>
                </a:lnTo>
                <a:lnTo>
                  <a:pt x="0" y="1906678"/>
                </a:lnTo>
                <a:lnTo>
                  <a:pt x="0" y="0"/>
                </a:lnTo>
                <a:close/>
              </a:path>
            </a:pathLst>
          </a:custGeom>
          <a:blipFill>
            <a:blip r:embed="rId7"/>
            <a:stretch>
              <a:fillRect/>
            </a:stretch>
          </a:blipFill>
        </p:spPr>
        <p:txBody>
          <a:bodyPr/>
          <a:lstStyle/>
          <a:p>
            <a:endParaRPr lang="en-US"/>
          </a:p>
        </p:txBody>
      </p:sp>
      <p:sp>
        <p:nvSpPr>
          <p:cNvPr id="20" name="Freeform 20"/>
          <p:cNvSpPr/>
          <p:nvPr/>
        </p:nvSpPr>
        <p:spPr>
          <a:xfrm>
            <a:off x="1487015" y="2536744"/>
            <a:ext cx="4748115" cy="3165410"/>
          </a:xfrm>
          <a:custGeom>
            <a:avLst/>
            <a:gdLst/>
            <a:ahLst/>
            <a:cxnLst/>
            <a:rect l="l" t="t" r="r" b="b"/>
            <a:pathLst>
              <a:path w="4748115" h="3165410">
                <a:moveTo>
                  <a:pt x="0" y="0"/>
                </a:moveTo>
                <a:lnTo>
                  <a:pt x="4748115" y="0"/>
                </a:lnTo>
                <a:lnTo>
                  <a:pt x="4748115" y="3165410"/>
                </a:lnTo>
                <a:lnTo>
                  <a:pt x="0" y="3165410"/>
                </a:lnTo>
                <a:lnTo>
                  <a:pt x="0" y="0"/>
                </a:lnTo>
                <a:close/>
              </a:path>
            </a:pathLst>
          </a:custGeom>
          <a:blipFill>
            <a:blip r:embed="rId8"/>
            <a:stretch>
              <a:fillRect/>
            </a:stretch>
          </a:blipFill>
        </p:spPr>
        <p:txBody>
          <a:bodyPr/>
          <a:lstStyle/>
          <a:p>
            <a:endParaRPr lang="en-US"/>
          </a:p>
        </p:txBody>
      </p:sp>
      <p:sp>
        <p:nvSpPr>
          <p:cNvPr id="21" name="TextBox 21"/>
          <p:cNvSpPr txBox="1"/>
          <p:nvPr/>
        </p:nvSpPr>
        <p:spPr>
          <a:xfrm>
            <a:off x="9321667" y="1336143"/>
            <a:ext cx="6672560" cy="472712"/>
          </a:xfrm>
          <a:prstGeom prst="rect">
            <a:avLst/>
          </a:prstGeom>
        </p:spPr>
        <p:txBody>
          <a:bodyPr lIns="0" tIns="0" rIns="0" bIns="0" rtlCol="0" anchor="t">
            <a:spAutoFit/>
          </a:bodyPr>
          <a:lstStyle/>
          <a:p>
            <a:pPr algn="ctr">
              <a:lnSpc>
                <a:spcPts val="3869"/>
              </a:lnSpc>
              <a:spcBef>
                <a:spcPct val="0"/>
              </a:spcBef>
            </a:pPr>
            <a:r>
              <a:rPr lang="en-US" sz="2764" b="1">
                <a:solidFill>
                  <a:srgbClr val="000000"/>
                </a:solidFill>
                <a:latin typeface="Public Sans Bold"/>
                <a:ea typeface="Public Sans Bold"/>
                <a:cs typeface="Public Sans Bold"/>
                <a:sym typeface="Public Sans Bold"/>
              </a:rPr>
              <a:t>2026 Annual Luncheon website updates</a:t>
            </a:r>
          </a:p>
        </p:txBody>
      </p:sp>
      <p:sp>
        <p:nvSpPr>
          <p:cNvPr id="22" name="TextBox 22"/>
          <p:cNvSpPr txBox="1"/>
          <p:nvPr/>
        </p:nvSpPr>
        <p:spPr>
          <a:xfrm>
            <a:off x="2028797" y="1098756"/>
            <a:ext cx="5588843" cy="1074692"/>
          </a:xfrm>
          <a:prstGeom prst="rect">
            <a:avLst/>
          </a:prstGeom>
        </p:spPr>
        <p:txBody>
          <a:bodyPr lIns="0" tIns="0" rIns="0" bIns="0" rtlCol="0" anchor="t">
            <a:spAutoFit/>
          </a:bodyPr>
          <a:lstStyle/>
          <a:p>
            <a:pPr algn="ctr">
              <a:lnSpc>
                <a:spcPts val="4289"/>
              </a:lnSpc>
            </a:pPr>
            <a:r>
              <a:rPr lang="en-US" sz="3064" b="1">
                <a:solidFill>
                  <a:srgbClr val="FFFFFF"/>
                </a:solidFill>
                <a:latin typeface="Public Sans Bold"/>
                <a:ea typeface="Public Sans Bold"/>
                <a:cs typeface="Public Sans Bold"/>
                <a:sym typeface="Public Sans Bold"/>
              </a:rPr>
              <a:t>July 2026 </a:t>
            </a:r>
          </a:p>
          <a:p>
            <a:pPr algn="ctr">
              <a:lnSpc>
                <a:spcPts val="4289"/>
              </a:lnSpc>
              <a:spcBef>
                <a:spcPct val="0"/>
              </a:spcBef>
            </a:pPr>
            <a:r>
              <a:rPr lang="en-US" sz="3064" b="1">
                <a:solidFill>
                  <a:srgbClr val="FFFFFF"/>
                </a:solidFill>
                <a:latin typeface="Public Sans Bold"/>
                <a:ea typeface="Public Sans Bold"/>
                <a:cs typeface="Public Sans Bold"/>
                <a:sym typeface="Public Sans Bold"/>
              </a:rPr>
              <a:t>Advisory Council Meeting</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5E46108B2472B845B383E662808D4C1C" ma:contentTypeVersion="16" ma:contentTypeDescription="Create a new document." ma:contentTypeScope="" ma:versionID="2069c6807d42c97a03597f0fcfbf9282">
  <xsd:schema xmlns:xsd="http://www.w3.org/2001/XMLSchema" xmlns:xs="http://www.w3.org/2001/XMLSchema" xmlns:p="http://schemas.microsoft.com/office/2006/metadata/properties" xmlns:ns2="72347dd6-bd5b-4420-b785-8e03440bdb0e" xmlns:ns3="d01aa806-d2e1-4f32-842f-7f7a8ed585a7" targetNamespace="http://schemas.microsoft.com/office/2006/metadata/properties" ma:root="true" ma:fieldsID="90c20194138da538cdb057e34b2bb1a9" ns2:_="" ns3:_="">
    <xsd:import namespace="72347dd6-bd5b-4420-b785-8e03440bdb0e"/>
    <xsd:import namespace="d01aa806-d2e1-4f32-842f-7f7a8ed585a7"/>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3:SharedWithUsers" minOccurs="0"/>
                <xsd:element ref="ns3:SharedWithDetails" minOccurs="0"/>
                <xsd:element ref="ns2:MediaServiceSearchProperties" minOccurs="0"/>
                <xsd:element ref="ns2:MediaServiceDateTake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2347dd6-bd5b-4420-b785-8e03440bdb0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4878953c-0e80-4e35-853f-d886eb4a40b3"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bjectDetectorVersions" ma:index="18"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DateTaken" ma:index="22" nillable="true" ma:displayName="MediaServiceDateTaken" ma:hidden="true" ma:indexed="true" ma:internalName="MediaServiceDateTaken" ma:readOnly="true">
      <xsd:simpleType>
        <xsd:restriction base="dms:Text"/>
      </xsd:simpleType>
    </xsd:element>
    <xsd:element name="MediaLengthInSeconds" ma:index="23"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d01aa806-d2e1-4f32-842f-7f7a8ed585a7"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3aa04766-8187-4f2a-920d-e9025b989850}" ma:internalName="TaxCatchAll" ma:showField="CatchAllData" ma:web="d01aa806-d2e1-4f32-842f-7f7a8ed585a7">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72347dd6-bd5b-4420-b785-8e03440bdb0e">
      <Terms xmlns="http://schemas.microsoft.com/office/infopath/2007/PartnerControls"/>
    </lcf76f155ced4ddcb4097134ff3c332f>
    <TaxCatchAll xmlns="d01aa806-d2e1-4f32-842f-7f7a8ed585a7" xsi:nil="true"/>
  </documentManagement>
</p:properties>
</file>

<file path=customXml/itemProps1.xml><?xml version="1.0" encoding="utf-8"?>
<ds:datastoreItem xmlns:ds="http://schemas.openxmlformats.org/officeDocument/2006/customXml" ds:itemID="{913DFABB-6B29-49F7-9879-4C33B684CD0E}">
  <ds:schemaRefs>
    <ds:schemaRef ds:uri="http://schemas.microsoft.com/sharepoint/v3/contenttype/forms"/>
  </ds:schemaRefs>
</ds:datastoreItem>
</file>

<file path=customXml/itemProps2.xml><?xml version="1.0" encoding="utf-8"?>
<ds:datastoreItem xmlns:ds="http://schemas.openxmlformats.org/officeDocument/2006/customXml" ds:itemID="{C6D2B8DC-5B6C-4BFA-8E7D-8E1AF55F746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2347dd6-bd5b-4420-b785-8e03440bdb0e"/>
    <ds:schemaRef ds:uri="d01aa806-d2e1-4f32-842f-7f7a8ed585a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DB65FB0-FA69-45AE-984A-666D2DCF147D}">
  <ds:schemaRefs>
    <ds:schemaRef ds:uri="http://schemas.microsoft.com/office/2006/metadata/properties"/>
    <ds:schemaRef ds:uri="http://schemas.microsoft.com/office/infopath/2007/PartnerControls"/>
    <ds:schemaRef ds:uri="72347dd6-bd5b-4420-b785-8e03440bdb0e"/>
    <ds:schemaRef ds:uri="d01aa806-d2e1-4f32-842f-7f7a8ed585a7"/>
  </ds:schemaRefs>
</ds:datastoreItem>
</file>

<file path=docProps/app.xml><?xml version="1.0" encoding="utf-8"?>
<Properties xmlns="http://schemas.openxmlformats.org/officeDocument/2006/extended-properties" xmlns:vt="http://schemas.openxmlformats.org/officeDocument/2006/docPropsVTypes">
  <TotalTime>0</TotalTime>
  <Words>642</Words>
  <Application>Microsoft Office PowerPoint</Application>
  <PresentationFormat>Custom</PresentationFormat>
  <Paragraphs>156</Paragraphs>
  <Slides>11</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11</vt:i4>
      </vt:variant>
    </vt:vector>
  </HeadingPairs>
  <TitlesOfParts>
    <vt:vector size="20" baseType="lpstr">
      <vt:lpstr>Public Sans</vt:lpstr>
      <vt:lpstr>Lora Bold</vt:lpstr>
      <vt:lpstr>Public Sans Bold</vt:lpstr>
      <vt:lpstr>Canva Sans</vt:lpstr>
      <vt:lpstr>Calibri</vt:lpstr>
      <vt:lpstr>Arial</vt:lpstr>
      <vt:lpstr>Lora</vt:lpstr>
      <vt:lpstr>Canva Sans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Board Meeting Development Update Slides</dc:title>
  <dc:creator>Ann Marie Winter</dc:creator>
  <cp:lastModifiedBy>Ann Marie Winter</cp:lastModifiedBy>
  <cp:revision>1</cp:revision>
  <dcterms:created xsi:type="dcterms:W3CDTF">2006-08-16T00:00:00Z</dcterms:created>
  <dcterms:modified xsi:type="dcterms:W3CDTF">2026-07-01T15:39:41Z</dcterms:modified>
  <dc:identifier>DAGniGIq3EY</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0x0101005E46108B2472B845B383E662808D4C1C</vt:lpwstr>
  </property>
</Properties>
</file>